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63" r:id="rId3"/>
    <p:sldId id="335" r:id="rId4"/>
    <p:sldId id="260" r:id="rId5"/>
    <p:sldId id="318" r:id="rId6"/>
    <p:sldId id="319" r:id="rId7"/>
    <p:sldId id="320" r:id="rId8"/>
    <p:sldId id="332" r:id="rId9"/>
    <p:sldId id="333" r:id="rId10"/>
    <p:sldId id="336" r:id="rId11"/>
    <p:sldId id="340" r:id="rId12"/>
    <p:sldId id="321" r:id="rId13"/>
    <p:sldId id="322" r:id="rId14"/>
    <p:sldId id="323" r:id="rId15"/>
    <p:sldId id="324" r:id="rId16"/>
    <p:sldId id="325" r:id="rId17"/>
    <p:sldId id="353" r:id="rId18"/>
    <p:sldId id="334" r:id="rId19"/>
    <p:sldId id="287" r:id="rId20"/>
    <p:sldId id="341" r:id="rId21"/>
    <p:sldId id="342" r:id="rId22"/>
    <p:sldId id="343" r:id="rId23"/>
    <p:sldId id="344" r:id="rId24"/>
    <p:sldId id="345" r:id="rId25"/>
    <p:sldId id="347" r:id="rId26"/>
    <p:sldId id="350" r:id="rId27"/>
    <p:sldId id="346" r:id="rId28"/>
    <p:sldId id="348" r:id="rId29"/>
    <p:sldId id="331" r:id="rId30"/>
    <p:sldId id="351" r:id="rId31"/>
    <p:sldId id="352" r:id="rId32"/>
    <p:sldId id="354" r:id="rId33"/>
    <p:sldId id="355" r:id="rId34"/>
    <p:sldId id="349" r:id="rId3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B258"/>
    <a:srgbClr val="00FF00"/>
    <a:srgbClr val="333333"/>
    <a:srgbClr val="FF00FF"/>
    <a:srgbClr val="FEA83A"/>
    <a:srgbClr val="B3E3FF"/>
    <a:srgbClr val="3B3B3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E4F42-23F5-4CA7-B5F2-A235DD38439E}" v="3" dt="2024-10-01T06:11:51.209"/>
  </p1510:revLst>
</p1510:revInfo>
</file>

<file path=ppt/tableStyles.xml><?xml version="1.0" encoding="utf-8"?>
<a:tblStyleLst xmlns:a="http://schemas.openxmlformats.org/drawingml/2006/main" def="{395F2D8D-C5FE-4EA5-ABEF-0A92BC44D552}">
  <a:tblStyle styleId="{395F2D8D-C5FE-4EA5-ABEF-0A92BC44D5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8" autoAdjust="0"/>
    <p:restoredTop sz="73070" autoAdjust="0"/>
  </p:normalViewPr>
  <p:slideViewPr>
    <p:cSldViewPr snapToGrid="0">
      <p:cViewPr varScale="1">
        <p:scale>
          <a:sx n="94" d="100"/>
          <a:sy n="94" d="100"/>
        </p:scale>
        <p:origin x="703" y="3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4496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453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816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51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90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800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747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057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0568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624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a719a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a719a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317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506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9779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655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89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471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a461852a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a461852a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395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6325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509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294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424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5" name="Picture 2" descr="Bildergebnis fÃ¼r unibe logo">
            <a:extLst>
              <a:ext uri="{FF2B5EF4-FFF2-40B4-BE49-F238E27FC236}">
                <a16:creationId xmlns:a16="http://schemas.microsoft.com/office/drawing/2014/main" id="{C66133FD-9AB9-408C-89D8-F5911DC210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80" y="0"/>
            <a:ext cx="576919" cy="4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sr-2023.github.io/ssr2023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dungeon.com/content/create-ascii-art-text-banners-pyth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numpydoc.readthedocs.io/en/latest/forma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sr-2024.github.io/programming_basics/docs/lecture-book-sections/chapter5.html" TargetMode="External"/><Relationship Id="rId2" Type="http://schemas.openxmlformats.org/officeDocument/2006/relationships/hyperlink" Target="https://ssr-2024.gitlab.io/programming_basic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Programming Basics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2851E-1D7B-48B2-A234-9C806B8C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Buch Kapitel 2&amp;3: </a:t>
            </a:r>
            <a:r>
              <a:rPr lang="de-CH" dirty="0" err="1"/>
              <a:t>Flowcontrol</a:t>
            </a:r>
            <a:r>
              <a:rPr lang="de-CH" dirty="0"/>
              <a:t> &amp; </a:t>
            </a:r>
            <a:r>
              <a:rPr lang="de-CH" dirty="0" err="1"/>
              <a:t>Functions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00BC10-AC35-4C59-BC6C-1C09BEC25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114300" indent="0">
              <a:buNone/>
            </a:pPr>
            <a:endParaRPr lang="de-CH" dirty="0">
              <a:hlinkClick r:id="rId2"/>
            </a:endParaRPr>
          </a:p>
          <a:p>
            <a:pPr marL="114300" indent="0">
              <a:buNone/>
            </a:pPr>
            <a:r>
              <a:rPr lang="de-CH" dirty="0">
                <a:hlinkClick r:id="rId2"/>
              </a:rPr>
              <a:t>https://ssr-2024.github.io/programming_basics/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r>
              <a:rPr lang="de-CH" dirty="0"/>
              <a:t>Dokumentation nicht vergessen…</a:t>
            </a:r>
          </a:p>
          <a:p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B7FFB7E-5418-4CEB-B784-E32B6894CF6A}"/>
              </a:ext>
            </a:extLst>
          </p:cNvPr>
          <p:cNvSpPr/>
          <p:nvPr/>
        </p:nvSpPr>
        <p:spPr>
          <a:xfrm>
            <a:off x="511277" y="1288026"/>
            <a:ext cx="481781" cy="1966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A557518-B04E-494C-B2EB-6F35C8B8394E}"/>
              </a:ext>
            </a:extLst>
          </p:cNvPr>
          <p:cNvSpPr/>
          <p:nvPr/>
        </p:nvSpPr>
        <p:spPr>
          <a:xfrm>
            <a:off x="511277" y="1584401"/>
            <a:ext cx="481781" cy="196645"/>
          </a:xfrm>
          <a:prstGeom prst="roundRect">
            <a:avLst/>
          </a:prstGeom>
          <a:solidFill>
            <a:srgbClr val="FFFF00"/>
          </a:solidFill>
          <a:ln>
            <a:solidFill>
              <a:srgbClr val="D4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6F23FF4-F0F5-4E80-A38D-1980751A6BCD}"/>
              </a:ext>
            </a:extLst>
          </p:cNvPr>
          <p:cNvSpPr/>
          <p:nvPr/>
        </p:nvSpPr>
        <p:spPr>
          <a:xfrm>
            <a:off x="511277" y="1880777"/>
            <a:ext cx="481781" cy="196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0230AA-D888-4050-AF5B-598277DD413D}"/>
              </a:ext>
            </a:extLst>
          </p:cNvPr>
          <p:cNvSpPr txBox="1"/>
          <p:nvPr/>
        </p:nvSpPr>
        <p:spPr>
          <a:xfrm>
            <a:off x="1094312" y="1236447"/>
            <a:ext cx="3578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CH" dirty="0"/>
              <a:t>Jetzt lesen</a:t>
            </a:r>
          </a:p>
          <a:p>
            <a:pPr>
              <a:spcBef>
                <a:spcPts val="600"/>
              </a:spcBef>
            </a:pPr>
            <a:r>
              <a:rPr lang="de-CH" dirty="0"/>
              <a:t>Als Aufgabe zu lesen &amp; bearbeiten</a:t>
            </a:r>
          </a:p>
          <a:p>
            <a:pPr>
              <a:spcBef>
                <a:spcPts val="600"/>
              </a:spcBef>
            </a:pPr>
            <a:r>
              <a:rPr lang="de-CH" dirty="0"/>
              <a:t>Optional zu lesen</a:t>
            </a:r>
          </a:p>
        </p:txBody>
      </p:sp>
    </p:spTree>
    <p:extLst>
      <p:ext uri="{BB962C8B-B14F-4D97-AF65-F5344CB8AC3E}">
        <p14:creationId xmlns:p14="http://schemas.microsoft.com/office/powerpoint/2010/main" val="290314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283F4-9B94-4192-A2AD-B0D630CD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67F8B9-6020-4E42-ADC1-3D199BA9E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Wiederverwendung von existierender Funktionalität</a:t>
            </a:r>
          </a:p>
          <a:p>
            <a:pPr marL="596900" lvl="1" indent="0">
              <a:buNone/>
            </a:pPr>
            <a:r>
              <a:rPr lang="de-CH" dirty="0"/>
              <a:t>… im Sport als </a:t>
            </a:r>
            <a:r>
              <a:rPr lang="de-CH" dirty="0" err="1"/>
              <a:t>Modularitätshypothese</a:t>
            </a:r>
            <a:r>
              <a:rPr lang="de-CH" dirty="0"/>
              <a:t> untersucht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9A20A5-B03A-4824-AD11-15CB58B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61" y="2255277"/>
            <a:ext cx="3450889" cy="19262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6F8B7D-7F7A-4E50-AEE6-0A91EF96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02" y="2255276"/>
            <a:ext cx="3206076" cy="19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15625-0A50-44DA-9823-3251CBB6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A41428-0A30-42AA-8619-9AD1F0578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... beim Programmieren ein Grundlegendes Konzept: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CEBF5A-5B22-4CBC-B2B9-768F4C5B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52" y="1927926"/>
            <a:ext cx="2155848" cy="321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535EDB-838B-49AB-98CE-C2400C2A1905}"/>
              </a:ext>
            </a:extLst>
          </p:cNvPr>
          <p:cNvSpPr txBox="1"/>
          <p:nvPr/>
        </p:nvSpPr>
        <p:spPr>
          <a:xfrm>
            <a:off x="5848350" y="1555248"/>
            <a:ext cx="268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Baukasten </a:t>
            </a:r>
            <a:r>
              <a:rPr lang="de-CH" i="1" dirty="0" err="1">
                <a:latin typeface="Consolas" panose="020B0609020204030204" pitchFamily="49" charset="0"/>
              </a:rPr>
              <a:t>ispw_functions</a:t>
            </a:r>
            <a:endParaRPr lang="de-CH" i="1" dirty="0"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936FE0-A344-4212-B9D2-15DA86BE0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" y="2208904"/>
            <a:ext cx="5524540" cy="2409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7CA3359-77C0-4F59-BAF9-ED519D22AC1E}"/>
              </a:ext>
            </a:extLst>
          </p:cNvPr>
          <p:cNvSpPr/>
          <p:nvPr/>
        </p:nvSpPr>
        <p:spPr>
          <a:xfrm>
            <a:off x="1879600" y="1787735"/>
            <a:ext cx="4546600" cy="961816"/>
          </a:xfrm>
          <a:custGeom>
            <a:avLst/>
            <a:gdLst>
              <a:gd name="connsiteX0" fmla="*/ 0 w 5270500"/>
              <a:gd name="connsiteY0" fmla="*/ 1824159 h 1824159"/>
              <a:gd name="connsiteX1" fmla="*/ 1720850 w 5270500"/>
              <a:gd name="connsiteY1" fmla="*/ 27109 h 1824159"/>
              <a:gd name="connsiteX2" fmla="*/ 5270500 w 5270500"/>
              <a:gd name="connsiteY2" fmla="*/ 693859 h 1824159"/>
              <a:gd name="connsiteX3" fmla="*/ 5270500 w 5270500"/>
              <a:gd name="connsiteY3" fmla="*/ 693859 h 1824159"/>
              <a:gd name="connsiteX0" fmla="*/ 0 w 5270500"/>
              <a:gd name="connsiteY0" fmla="*/ 1671101 h 1671101"/>
              <a:gd name="connsiteX1" fmla="*/ 2368550 w 5270500"/>
              <a:gd name="connsiteY1" fmla="*/ 35958 h 1671101"/>
              <a:gd name="connsiteX2" fmla="*/ 5270500 w 5270500"/>
              <a:gd name="connsiteY2" fmla="*/ 540801 h 1671101"/>
              <a:gd name="connsiteX3" fmla="*/ 5270500 w 5270500"/>
              <a:gd name="connsiteY3" fmla="*/ 540801 h 1671101"/>
              <a:gd name="connsiteX0" fmla="*/ 0 w 5270500"/>
              <a:gd name="connsiteY0" fmla="*/ 1671099 h 1671099"/>
              <a:gd name="connsiteX1" fmla="*/ 2368550 w 5270500"/>
              <a:gd name="connsiteY1" fmla="*/ 35956 h 1671099"/>
              <a:gd name="connsiteX2" fmla="*/ 5270500 w 5270500"/>
              <a:gd name="connsiteY2" fmla="*/ 540799 h 1671099"/>
              <a:gd name="connsiteX0" fmla="*/ 0 w 5141251"/>
              <a:gd name="connsiteY0" fmla="*/ 1695740 h 1695740"/>
              <a:gd name="connsiteX1" fmla="*/ 2368550 w 5141251"/>
              <a:gd name="connsiteY1" fmla="*/ 60597 h 1695740"/>
              <a:gd name="connsiteX2" fmla="*/ 5141251 w 5141251"/>
              <a:gd name="connsiteY2" fmla="*/ 371150 h 1695740"/>
              <a:gd name="connsiteX0" fmla="*/ 0 w 5141251"/>
              <a:gd name="connsiteY0" fmla="*/ 1573226 h 1573226"/>
              <a:gd name="connsiteX1" fmla="*/ 2311106 w 5141251"/>
              <a:gd name="connsiteY1" fmla="*/ 78403 h 1573226"/>
              <a:gd name="connsiteX2" fmla="*/ 5141251 w 5141251"/>
              <a:gd name="connsiteY2" fmla="*/ 248636 h 1573226"/>
              <a:gd name="connsiteX0" fmla="*/ 0 w 5141251"/>
              <a:gd name="connsiteY0" fmla="*/ 1647598 h 1647598"/>
              <a:gd name="connsiteX1" fmla="*/ 2368550 w 5141251"/>
              <a:gd name="connsiteY1" fmla="*/ 66424 h 1647598"/>
              <a:gd name="connsiteX2" fmla="*/ 5141251 w 5141251"/>
              <a:gd name="connsiteY2" fmla="*/ 323008 h 1647598"/>
              <a:gd name="connsiteX0" fmla="*/ 0 w 5141251"/>
              <a:gd name="connsiteY0" fmla="*/ 1647598 h 1647598"/>
              <a:gd name="connsiteX1" fmla="*/ 2325467 w 5141251"/>
              <a:gd name="connsiteY1" fmla="*/ 66424 h 1647598"/>
              <a:gd name="connsiteX2" fmla="*/ 5141251 w 5141251"/>
              <a:gd name="connsiteY2" fmla="*/ 323008 h 1647598"/>
              <a:gd name="connsiteX0" fmla="*/ 0 w 5141251"/>
              <a:gd name="connsiteY0" fmla="*/ 1634912 h 1634912"/>
              <a:gd name="connsiteX1" fmla="*/ 2325467 w 5141251"/>
              <a:gd name="connsiteY1" fmla="*/ 53738 h 1634912"/>
              <a:gd name="connsiteX2" fmla="*/ 5141251 w 5141251"/>
              <a:gd name="connsiteY2" fmla="*/ 310322 h 16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1251" h="1634912">
                <a:moveTo>
                  <a:pt x="0" y="1634912"/>
                </a:moveTo>
                <a:cubicBezTo>
                  <a:pt x="421216" y="830578"/>
                  <a:pt x="1360884" y="242122"/>
                  <a:pt x="2325467" y="53738"/>
                </a:cubicBezTo>
                <a:cubicBezTo>
                  <a:pt x="3290050" y="-134646"/>
                  <a:pt x="4657593" y="226182"/>
                  <a:pt x="5141251" y="310322"/>
                </a:cubicBezTo>
              </a:path>
            </a:pathLst>
          </a:custGeom>
          <a:noFill/>
          <a:ln>
            <a:solidFill>
              <a:srgbClr val="FEA83A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420D338-02A4-41DD-A727-6AC175F56528}"/>
              </a:ext>
            </a:extLst>
          </p:cNvPr>
          <p:cNvSpPr/>
          <p:nvPr/>
        </p:nvSpPr>
        <p:spPr>
          <a:xfrm>
            <a:off x="3644900" y="2952751"/>
            <a:ext cx="2781300" cy="1155699"/>
          </a:xfrm>
          <a:custGeom>
            <a:avLst/>
            <a:gdLst>
              <a:gd name="connsiteX0" fmla="*/ 0 w 3213100"/>
              <a:gd name="connsiteY0" fmla="*/ 0 h 819150"/>
              <a:gd name="connsiteX1" fmla="*/ 1600200 w 3213100"/>
              <a:gd name="connsiteY1" fmla="*/ 603250 h 819150"/>
              <a:gd name="connsiteX2" fmla="*/ 3213100 w 3213100"/>
              <a:gd name="connsiteY2" fmla="*/ 819150 h 819150"/>
              <a:gd name="connsiteX3" fmla="*/ 3213100 w 3213100"/>
              <a:gd name="connsiteY3" fmla="*/ 819150 h 819150"/>
              <a:gd name="connsiteX0" fmla="*/ 0 w 3213100"/>
              <a:gd name="connsiteY0" fmla="*/ 0 h 1231716"/>
              <a:gd name="connsiteX1" fmla="*/ 1409700 w 3213100"/>
              <a:gd name="connsiteY1" fmla="*/ 1206500 h 1231716"/>
              <a:gd name="connsiteX2" fmla="*/ 3213100 w 3213100"/>
              <a:gd name="connsiteY2" fmla="*/ 819150 h 1231716"/>
              <a:gd name="connsiteX3" fmla="*/ 3213100 w 3213100"/>
              <a:gd name="connsiteY3" fmla="*/ 819150 h 1231716"/>
              <a:gd name="connsiteX0" fmla="*/ 0 w 3213100"/>
              <a:gd name="connsiteY0" fmla="*/ 0 h 1231716"/>
              <a:gd name="connsiteX1" fmla="*/ 1409700 w 3213100"/>
              <a:gd name="connsiteY1" fmla="*/ 1206500 h 1231716"/>
              <a:gd name="connsiteX2" fmla="*/ 3213100 w 3213100"/>
              <a:gd name="connsiteY2" fmla="*/ 819150 h 1231716"/>
              <a:gd name="connsiteX3" fmla="*/ 3213100 w 3213100"/>
              <a:gd name="connsiteY3" fmla="*/ 819150 h 1231716"/>
              <a:gd name="connsiteX0" fmla="*/ 0 w 3213100"/>
              <a:gd name="connsiteY0" fmla="*/ 0 h 1239845"/>
              <a:gd name="connsiteX1" fmla="*/ 1409700 w 3213100"/>
              <a:gd name="connsiteY1" fmla="*/ 1206500 h 1239845"/>
              <a:gd name="connsiteX2" fmla="*/ 3213100 w 3213100"/>
              <a:gd name="connsiteY2" fmla="*/ 819150 h 1239845"/>
              <a:gd name="connsiteX3" fmla="*/ 3213100 w 3213100"/>
              <a:gd name="connsiteY3" fmla="*/ 819150 h 1239845"/>
              <a:gd name="connsiteX0" fmla="*/ 0 w 3213100"/>
              <a:gd name="connsiteY0" fmla="*/ 0 h 1253115"/>
              <a:gd name="connsiteX1" fmla="*/ 1409700 w 3213100"/>
              <a:gd name="connsiteY1" fmla="*/ 1206500 h 1253115"/>
              <a:gd name="connsiteX2" fmla="*/ 3213100 w 3213100"/>
              <a:gd name="connsiteY2" fmla="*/ 819150 h 1253115"/>
              <a:gd name="connsiteX3" fmla="*/ 3213100 w 3213100"/>
              <a:gd name="connsiteY3" fmla="*/ 819150 h 1253115"/>
              <a:gd name="connsiteX0" fmla="*/ 0 w 3213100"/>
              <a:gd name="connsiteY0" fmla="*/ 0 h 1253115"/>
              <a:gd name="connsiteX1" fmla="*/ 1409700 w 3213100"/>
              <a:gd name="connsiteY1" fmla="*/ 1206500 h 1253115"/>
              <a:gd name="connsiteX2" fmla="*/ 3213100 w 3213100"/>
              <a:gd name="connsiteY2" fmla="*/ 819150 h 1253115"/>
              <a:gd name="connsiteX0" fmla="*/ 0 w 3225800"/>
              <a:gd name="connsiteY0" fmla="*/ 0 h 1263082"/>
              <a:gd name="connsiteX1" fmla="*/ 1409700 w 3225800"/>
              <a:gd name="connsiteY1" fmla="*/ 1206500 h 1263082"/>
              <a:gd name="connsiteX2" fmla="*/ 3225800 w 3225800"/>
              <a:gd name="connsiteY2" fmla="*/ 863600 h 126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1263082">
                <a:moveTo>
                  <a:pt x="0" y="0"/>
                </a:moveTo>
                <a:cubicBezTo>
                  <a:pt x="367241" y="601662"/>
                  <a:pt x="872067" y="1062567"/>
                  <a:pt x="1409700" y="1206500"/>
                </a:cubicBezTo>
                <a:cubicBezTo>
                  <a:pt x="1947333" y="1350433"/>
                  <a:pt x="2493433" y="1213908"/>
                  <a:pt x="3225800" y="863600"/>
                </a:cubicBezTo>
              </a:path>
            </a:pathLst>
          </a:custGeom>
          <a:noFill/>
          <a:ln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885C076-7A7C-4E17-B9BD-1653CA17AF06}"/>
              </a:ext>
            </a:extLst>
          </p:cNvPr>
          <p:cNvSpPr/>
          <p:nvPr/>
        </p:nvSpPr>
        <p:spPr>
          <a:xfrm>
            <a:off x="4435452" y="2977687"/>
            <a:ext cx="1990748" cy="298913"/>
          </a:xfrm>
          <a:custGeom>
            <a:avLst/>
            <a:gdLst>
              <a:gd name="connsiteX0" fmla="*/ 0 w 3213100"/>
              <a:gd name="connsiteY0" fmla="*/ 0 h 819150"/>
              <a:gd name="connsiteX1" fmla="*/ 1600200 w 3213100"/>
              <a:gd name="connsiteY1" fmla="*/ 603250 h 819150"/>
              <a:gd name="connsiteX2" fmla="*/ 3213100 w 3213100"/>
              <a:gd name="connsiteY2" fmla="*/ 819150 h 819150"/>
              <a:gd name="connsiteX3" fmla="*/ 3213100 w 3213100"/>
              <a:gd name="connsiteY3" fmla="*/ 819150 h 819150"/>
              <a:gd name="connsiteX0" fmla="*/ 0 w 3213100"/>
              <a:gd name="connsiteY0" fmla="*/ 0 h 1231716"/>
              <a:gd name="connsiteX1" fmla="*/ 1409700 w 3213100"/>
              <a:gd name="connsiteY1" fmla="*/ 1206500 h 1231716"/>
              <a:gd name="connsiteX2" fmla="*/ 3213100 w 3213100"/>
              <a:gd name="connsiteY2" fmla="*/ 819150 h 1231716"/>
              <a:gd name="connsiteX3" fmla="*/ 3213100 w 3213100"/>
              <a:gd name="connsiteY3" fmla="*/ 819150 h 1231716"/>
              <a:gd name="connsiteX0" fmla="*/ 0 w 3213100"/>
              <a:gd name="connsiteY0" fmla="*/ 0 h 1231716"/>
              <a:gd name="connsiteX1" fmla="*/ 1409700 w 3213100"/>
              <a:gd name="connsiteY1" fmla="*/ 1206500 h 1231716"/>
              <a:gd name="connsiteX2" fmla="*/ 3213100 w 3213100"/>
              <a:gd name="connsiteY2" fmla="*/ 819150 h 1231716"/>
              <a:gd name="connsiteX3" fmla="*/ 3213100 w 3213100"/>
              <a:gd name="connsiteY3" fmla="*/ 819150 h 1231716"/>
              <a:gd name="connsiteX0" fmla="*/ 0 w 3213100"/>
              <a:gd name="connsiteY0" fmla="*/ 0 h 1239845"/>
              <a:gd name="connsiteX1" fmla="*/ 1409700 w 3213100"/>
              <a:gd name="connsiteY1" fmla="*/ 1206500 h 1239845"/>
              <a:gd name="connsiteX2" fmla="*/ 3213100 w 3213100"/>
              <a:gd name="connsiteY2" fmla="*/ 819150 h 1239845"/>
              <a:gd name="connsiteX3" fmla="*/ 3213100 w 3213100"/>
              <a:gd name="connsiteY3" fmla="*/ 819150 h 1239845"/>
              <a:gd name="connsiteX0" fmla="*/ 0 w 3213100"/>
              <a:gd name="connsiteY0" fmla="*/ 0 h 1253115"/>
              <a:gd name="connsiteX1" fmla="*/ 1409700 w 3213100"/>
              <a:gd name="connsiteY1" fmla="*/ 1206500 h 1253115"/>
              <a:gd name="connsiteX2" fmla="*/ 3213100 w 3213100"/>
              <a:gd name="connsiteY2" fmla="*/ 819150 h 1253115"/>
              <a:gd name="connsiteX3" fmla="*/ 3213100 w 3213100"/>
              <a:gd name="connsiteY3" fmla="*/ 819150 h 1253115"/>
              <a:gd name="connsiteX0" fmla="*/ 0 w 3213100"/>
              <a:gd name="connsiteY0" fmla="*/ 0 h 1253115"/>
              <a:gd name="connsiteX1" fmla="*/ 1409700 w 3213100"/>
              <a:gd name="connsiteY1" fmla="*/ 1206500 h 1253115"/>
              <a:gd name="connsiteX2" fmla="*/ 3213100 w 3213100"/>
              <a:gd name="connsiteY2" fmla="*/ 819150 h 1253115"/>
              <a:gd name="connsiteX0" fmla="*/ 0 w 3225800"/>
              <a:gd name="connsiteY0" fmla="*/ 0 h 1263082"/>
              <a:gd name="connsiteX1" fmla="*/ 1409700 w 3225800"/>
              <a:gd name="connsiteY1" fmla="*/ 1206500 h 1263082"/>
              <a:gd name="connsiteX2" fmla="*/ 3225800 w 3225800"/>
              <a:gd name="connsiteY2" fmla="*/ 863600 h 126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1263082">
                <a:moveTo>
                  <a:pt x="0" y="0"/>
                </a:moveTo>
                <a:cubicBezTo>
                  <a:pt x="367241" y="601662"/>
                  <a:pt x="872067" y="1062567"/>
                  <a:pt x="1409700" y="1206500"/>
                </a:cubicBezTo>
                <a:cubicBezTo>
                  <a:pt x="1947333" y="1350433"/>
                  <a:pt x="2493433" y="1213908"/>
                  <a:pt x="3225800" y="863600"/>
                </a:cubicBezTo>
              </a:path>
            </a:pathLst>
          </a:custGeom>
          <a:noFill/>
          <a:ln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A9DFCFF-5685-4DE9-B072-95F188838740}"/>
              </a:ext>
            </a:extLst>
          </p:cNvPr>
          <p:cNvSpPr/>
          <p:nvPr/>
        </p:nvSpPr>
        <p:spPr>
          <a:xfrm>
            <a:off x="5429250" y="2832100"/>
            <a:ext cx="2778531" cy="2057400"/>
          </a:xfrm>
          <a:custGeom>
            <a:avLst/>
            <a:gdLst>
              <a:gd name="connsiteX0" fmla="*/ 0 w 2778531"/>
              <a:gd name="connsiteY0" fmla="*/ 0 h 2057400"/>
              <a:gd name="connsiteX1" fmla="*/ 2736850 w 2778531"/>
              <a:gd name="connsiteY1" fmla="*/ 812800 h 2057400"/>
              <a:gd name="connsiteX2" fmla="*/ 1727200 w 2778531"/>
              <a:gd name="connsiteY2" fmla="*/ 2057400 h 2057400"/>
              <a:gd name="connsiteX3" fmla="*/ 1727200 w 2778531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531" h="2057400">
                <a:moveTo>
                  <a:pt x="0" y="0"/>
                </a:moveTo>
                <a:cubicBezTo>
                  <a:pt x="1224491" y="234950"/>
                  <a:pt x="2448983" y="469900"/>
                  <a:pt x="2736850" y="812800"/>
                </a:cubicBezTo>
                <a:cubicBezTo>
                  <a:pt x="3024717" y="1155700"/>
                  <a:pt x="1727200" y="2057400"/>
                  <a:pt x="1727200" y="2057400"/>
                </a:cubicBezTo>
                <a:lnTo>
                  <a:pt x="1727200" y="2057400"/>
                </a:lnTo>
              </a:path>
            </a:pathLst>
          </a:custGeom>
          <a:noFill/>
          <a:ln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41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15625-0A50-44DA-9823-3251CBB6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Module – in Python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A41428-0A30-42AA-8619-9AD1F057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375344"/>
          </a:xfrm>
        </p:spPr>
        <p:txBody>
          <a:bodyPr/>
          <a:lstStyle/>
          <a:p>
            <a:r>
              <a:rPr lang="de-CH" dirty="0"/>
              <a:t>In Python ist jede Python-Datei (ohne Spezialzeichen im Namen) ein Modul</a:t>
            </a:r>
          </a:p>
          <a:p>
            <a:r>
              <a:rPr lang="de-CH" dirty="0"/>
              <a:t>Beim Importieren wird das Modul geladen und Code, der nicht in einer Funktion ist wird ausgeführt!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9C1F26-3352-4DA1-ADE8-4D9D8C8D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6784"/>
            <a:ext cx="9144000" cy="17492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EAA896D-7C84-438B-8D6F-13D9CC5DEB3F}"/>
              </a:ext>
            </a:extLst>
          </p:cNvPr>
          <p:cNvSpPr txBox="1"/>
          <p:nvPr/>
        </p:nvSpPr>
        <p:spPr>
          <a:xfrm>
            <a:off x="1136650" y="3581400"/>
            <a:ext cx="271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FEA83A"/>
                </a:solidFill>
                <a:latin typeface="Consolas" panose="020B0609020204030204" pitchFamily="49" charset="0"/>
              </a:rPr>
              <a:t>importiert nur die angegebenen </a:t>
            </a:r>
          </a:p>
          <a:p>
            <a:r>
              <a:rPr lang="de-CH" sz="1200" dirty="0">
                <a:solidFill>
                  <a:srgbClr val="FEA83A"/>
                </a:solidFill>
                <a:latin typeface="Consolas" panose="020B0609020204030204" pitchFamily="49" charset="0"/>
              </a:rPr>
              <a:t>Funktionen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225F67B-1049-434F-8E14-D0573EA08050}"/>
              </a:ext>
            </a:extLst>
          </p:cNvPr>
          <p:cNvSpPr txBox="1"/>
          <p:nvPr/>
        </p:nvSpPr>
        <p:spPr>
          <a:xfrm>
            <a:off x="5114925" y="3581399"/>
            <a:ext cx="148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FEA83A"/>
                </a:solidFill>
                <a:latin typeface="Consolas" panose="020B0609020204030204" pitchFamily="49" charset="0"/>
              </a:rPr>
              <a:t>importiert </a:t>
            </a:r>
            <a:r>
              <a:rPr lang="de-CH" sz="1200" b="1" dirty="0">
                <a:solidFill>
                  <a:srgbClr val="FEA83A"/>
                </a:solidFill>
                <a:latin typeface="Consolas" panose="020B0609020204030204" pitchFamily="49" charset="0"/>
              </a:rPr>
              <a:t>alle</a:t>
            </a:r>
          </a:p>
          <a:p>
            <a:r>
              <a:rPr lang="de-CH" sz="1200" dirty="0">
                <a:solidFill>
                  <a:srgbClr val="FEA83A"/>
                </a:solidFill>
                <a:latin typeface="Consolas" panose="020B0609020204030204" pitchFamily="49" charset="0"/>
              </a:rPr>
              <a:t>Funktionen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25CFFBC-394D-4879-A724-169E5C0E9274}"/>
              </a:ext>
            </a:extLst>
          </p:cNvPr>
          <p:cNvSpPr/>
          <p:nvPr/>
        </p:nvSpPr>
        <p:spPr>
          <a:xfrm rot="-60000">
            <a:off x="6140371" y="3005601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F2D6A1F-DAF3-401E-BC51-9DC38F8F6E26}"/>
              </a:ext>
            </a:extLst>
          </p:cNvPr>
          <p:cNvSpPr txBox="1"/>
          <p:nvPr/>
        </p:nvSpPr>
        <p:spPr>
          <a:xfrm>
            <a:off x="7107837" y="3197928"/>
            <a:ext cx="1919432" cy="461665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FEA83A"/>
                </a:solidFill>
                <a:latin typeface="Consolas" panose="020B0609020204030204" pitchFamily="49" charset="0"/>
              </a:rPr>
              <a:t>importiert die Modul-Referenz</a:t>
            </a:r>
          </a:p>
        </p:txBody>
      </p:sp>
    </p:spTree>
    <p:extLst>
      <p:ext uri="{BB962C8B-B14F-4D97-AF65-F5344CB8AC3E}">
        <p14:creationId xmlns:p14="http://schemas.microsoft.com/office/powerpoint/2010/main" val="15605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DF584-8A91-475C-8BA1-47CB5E15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Python Packages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CAFD0-B883-4809-9737-5E6CFD0AA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Packages fassen mehrere Module zusammen (in einem Ordner)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86CB6F-F49E-4B14-B946-94C2DEBC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0" y="1916064"/>
            <a:ext cx="1796333" cy="11081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A01E7DB-84B2-426C-B565-FF32314B9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74" y="1916064"/>
            <a:ext cx="6731126" cy="110812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E623B97-33A7-4654-A2BF-621FB779DF02}"/>
              </a:ext>
            </a:extLst>
          </p:cNvPr>
          <p:cNvGrpSpPr/>
          <p:nvPr/>
        </p:nvGrpSpPr>
        <p:grpSpPr>
          <a:xfrm>
            <a:off x="1366967" y="2341123"/>
            <a:ext cx="1083013" cy="1258111"/>
            <a:chOff x="1366967" y="2341123"/>
            <a:chExt cx="1083013" cy="1258111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372475BD-CF89-4751-9A05-9C639B9973A7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1527219" y="2341123"/>
              <a:ext cx="381255" cy="9218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26C73C1C-4570-4CB9-B062-09BD4CF04F95}"/>
                </a:ext>
              </a:extLst>
            </p:cNvPr>
            <p:cNvSpPr/>
            <p:nvPr/>
          </p:nvSpPr>
          <p:spPr>
            <a:xfrm>
              <a:off x="1366967" y="3262967"/>
              <a:ext cx="1083013" cy="33626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latin typeface="Consolas" panose="020B0609020204030204" pitchFamily="49" charset="0"/>
                </a:rPr>
                <a:t>package</a:t>
              </a:r>
              <a:endParaRPr lang="de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1D0495FF-BA17-483C-B0F7-76B1D593CDD2}"/>
              </a:ext>
            </a:extLst>
          </p:cNvPr>
          <p:cNvSpPr txBox="1"/>
          <p:nvPr/>
        </p:nvSpPr>
        <p:spPr>
          <a:xfrm>
            <a:off x="3123993" y="2417861"/>
            <a:ext cx="190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rgbClr val="FEA83A"/>
                </a:solidFill>
                <a:latin typeface="Consolas" panose="020B0609020204030204" pitchFamily="49" charset="0"/>
              </a:rPr>
              <a:t>package.module</a:t>
            </a:r>
            <a:endParaRPr lang="de-CH" dirty="0">
              <a:solidFill>
                <a:srgbClr val="FEA83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6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45864-D415-41F9-805F-CD8773C2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PIP – Pythons Paketverwaltung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50563D-9353-40AA-A1CD-6D10ABA6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36435" cy="3416400"/>
          </a:xfrm>
        </p:spPr>
        <p:txBody>
          <a:bodyPr/>
          <a:lstStyle/>
          <a:p>
            <a:r>
              <a:rPr lang="de-CH" dirty="0"/>
              <a:t>Modularität:</a:t>
            </a:r>
            <a:br>
              <a:rPr lang="de-CH" dirty="0"/>
            </a:br>
            <a:r>
              <a:rPr lang="de-CH" dirty="0"/>
              <a:t>Python wird mit den essenziellen Paketen/Modulen ausgeliefert.</a:t>
            </a:r>
            <a:br>
              <a:rPr lang="de-CH" dirty="0"/>
            </a:br>
            <a:r>
              <a:rPr lang="de-CH" dirty="0"/>
              <a:t>Bei Bedarf werden weitere Pakete hinzugefügt – mit </a:t>
            </a:r>
            <a:r>
              <a:rPr lang="de-CH" b="1" dirty="0" err="1"/>
              <a:t>pip</a:t>
            </a:r>
            <a:endParaRPr lang="de-CH" b="1" dirty="0"/>
          </a:p>
          <a:p>
            <a:r>
              <a:rPr lang="de-CH" dirty="0"/>
              <a:t>VS Code: Terminal&gt;New Terminal</a:t>
            </a:r>
          </a:p>
          <a:p>
            <a:pPr marL="114300" indent="0">
              <a:buNone/>
            </a:pP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35B372-698C-40DF-AB08-DC212833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28" y="3295695"/>
            <a:ext cx="2857521" cy="695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0B0468A-E86A-4EB0-AF69-2401726E3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" r="1"/>
          <a:stretch/>
        </p:blipFill>
        <p:spPr>
          <a:xfrm>
            <a:off x="4948135" y="996427"/>
            <a:ext cx="4130551" cy="4140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1407-2C30-C24B-BBCF-15556C8E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 – in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16791C-630C-E841-8239-63213947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59760" cy="34164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EFBAF4-6F10-CC4C-AF27-1EA9E283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82288"/>
            <a:ext cx="8258460" cy="17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196954-EF91-4DE0-8654-EF8149E2C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03196"/>
            <a:ext cx="5888133" cy="2865679"/>
          </a:xfrm>
        </p:spPr>
        <p:txBody>
          <a:bodyPr/>
          <a:lstStyle/>
          <a:p>
            <a:r>
              <a:rPr lang="de-CH" dirty="0"/>
              <a:t>Suche auf Google nach «</a:t>
            </a:r>
            <a:r>
              <a:rPr lang="de-CH" dirty="0" err="1"/>
              <a:t>art</a:t>
            </a:r>
            <a:r>
              <a:rPr lang="de-CH" dirty="0"/>
              <a:t> Python»</a:t>
            </a:r>
          </a:p>
          <a:p>
            <a:r>
              <a:rPr lang="de-CH" dirty="0"/>
              <a:t>Installiere das Paket und erzeuge deinen Namen als ASCII-Art Text (am besten direkt im interaktiven Modus)</a:t>
            </a:r>
          </a:p>
          <a:p>
            <a:r>
              <a:rPr lang="de-CH" dirty="0"/>
              <a:t>Als Beispiel im </a:t>
            </a:r>
            <a:r>
              <a:rPr lang="de-CH" dirty="0" err="1"/>
              <a:t>wiki</a:t>
            </a:r>
            <a:br>
              <a:rPr lang="de-CH" dirty="0"/>
            </a:br>
            <a:r>
              <a:rPr lang="de-CH" dirty="0"/>
              <a:t>(</a:t>
            </a:r>
            <a:r>
              <a:rPr lang="de-CH" sz="1400" dirty="0"/>
              <a:t>101_functions.md#Funktionen-von-Bibliotheken-aufrufen</a:t>
            </a:r>
            <a:r>
              <a:rPr lang="de-CH" dirty="0"/>
              <a:t>) festhalten</a:t>
            </a:r>
          </a:p>
          <a:p>
            <a:endParaRPr lang="de-CH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56FCEAA5-C7A3-4CF8-81B7-0C27390FB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007446"/>
              </p:ext>
            </p:extLst>
          </p:nvPr>
        </p:nvGraphicFramePr>
        <p:xfrm>
          <a:off x="0" y="1"/>
          <a:ext cx="9143999" cy="1436347"/>
        </p:xfrm>
        <a:graphic>
          <a:graphicData uri="http://schemas.openxmlformats.org/drawingml/2006/table">
            <a:tbl>
              <a:tblPr firstRow="1" bandRow="1">
                <a:tableStyleId>{395F2D8D-C5FE-4EA5-ABEF-0A92BC44D552}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1610582705"/>
                    </a:ext>
                  </a:extLst>
                </a:gridCol>
              </a:tblGrid>
              <a:tr h="1436347">
                <a:tc>
                  <a:txBody>
                    <a:bodyPr/>
                    <a:lstStyle/>
                    <a:p>
                      <a:r>
                        <a:rPr lang="de-CH" sz="1400" b="1" i="0" u="none" strike="noStrike" cap="none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____ ___ ____            ____        _           _      _ </a:t>
                      </a:r>
                    </a:p>
                    <a:p>
                      <a:r>
                        <a:rPr lang="de-CH" sz="1400" b="1" i="0" u="none" strike="noStrike" cap="none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|  _ \_ _|  _ \          | __ )  ___(_)___ _ __ (_) ___| |</a:t>
                      </a:r>
                    </a:p>
                    <a:p>
                      <a:r>
                        <a:rPr lang="de-CH" sz="1400" b="1" i="0" u="none" strike="noStrike" cap="none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| |_) | || |_) |  _____  |  _ \ / _ \ / __| '_ \| |/ _ \ |</a:t>
                      </a:r>
                    </a:p>
                    <a:p>
                      <a:r>
                        <a:rPr lang="de-CH" sz="1400" b="1" i="0" u="none" strike="noStrike" cap="none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|  __/| ||  __/  |_____| | |_) |  __/ \__ \ |_) | |  __/ |</a:t>
                      </a:r>
                    </a:p>
                    <a:p>
                      <a:r>
                        <a:rPr lang="de-CH" sz="1400" b="1" i="0" u="none" strike="noStrike" cap="none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|_|  |___|_|             |____/ \___|_|___/ .__/|_|\___|_|</a:t>
                      </a:r>
                    </a:p>
                    <a:p>
                      <a:r>
                        <a:rPr lang="de-CH" sz="1400" b="1" i="0" u="none" strike="noStrike" cap="none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                                          |_| </a:t>
                      </a:r>
                      <a:endParaRPr lang="de-CH" b="1" i="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5040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41960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ADD59D8-961E-42ED-BD34-153ED33C4079}"/>
              </a:ext>
            </a:extLst>
          </p:cNvPr>
          <p:cNvSpPr txBox="1"/>
          <p:nvPr/>
        </p:nvSpPr>
        <p:spPr>
          <a:xfrm>
            <a:off x="1127090" y="4835723"/>
            <a:ext cx="8469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ASCII-Art Texte erstellen: </a:t>
            </a:r>
            <a:r>
              <a:rPr lang="de-CH" dirty="0">
                <a:hlinkClick r:id="rId3"/>
              </a:rPr>
              <a:t>https://www.devdungeon.com/content/create-ascii-art-text-banners-python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0D7F01-6D2F-422E-A252-E9767C0C3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" t="2631"/>
          <a:stretch/>
        </p:blipFill>
        <p:spPr>
          <a:xfrm>
            <a:off x="6451041" y="1436348"/>
            <a:ext cx="2692958" cy="18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Heute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8781" cy="37843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de-CH" dirty="0"/>
              <a:t>- </a:t>
            </a:r>
            <a:r>
              <a:rPr lang="de-CH" dirty="0" err="1"/>
              <a:t>Kahoot</a:t>
            </a:r>
            <a:r>
              <a:rPr lang="de-CH" dirty="0"/>
              <a:t>! Repetition</a:t>
            </a:r>
            <a:br>
              <a:rPr lang="de-CH" dirty="0"/>
            </a:br>
            <a:r>
              <a:rPr lang="de-CH" dirty="0"/>
              <a:t>- Rückblick «Arbeitsfluss </a:t>
            </a:r>
            <a:r>
              <a:rPr lang="de-CH" dirty="0" err="1"/>
              <a:t>Git</a:t>
            </a:r>
            <a:r>
              <a:rPr lang="de-CH" dirty="0"/>
              <a:t>»</a:t>
            </a:r>
            <a:br>
              <a:rPr lang="de-CH" dirty="0"/>
            </a:br>
            <a:r>
              <a:rPr lang="de-CH" dirty="0"/>
              <a:t>- KISS:</a:t>
            </a:r>
            <a:br>
              <a:rPr lang="de-CH" dirty="0"/>
            </a:br>
            <a:r>
              <a:rPr lang="de-CH" dirty="0"/>
              <a:t>- Arbeiten im Buch</a:t>
            </a:r>
            <a:br>
              <a:rPr lang="de-CH" dirty="0"/>
            </a:br>
            <a:r>
              <a:rPr lang="de-CH" dirty="0"/>
              <a:t>   - Bedingungen</a:t>
            </a:r>
            <a:br>
              <a:rPr lang="de-CH" dirty="0"/>
            </a:br>
            <a:r>
              <a:rPr lang="de-CH" dirty="0"/>
              <a:t>   - Funktionen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CH" dirty="0"/>
              <a:t>PAUSE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CH" dirty="0"/>
              <a:t>- Weiter im Buch</a:t>
            </a:r>
            <a:br>
              <a:rPr lang="de-CH" dirty="0"/>
            </a:br>
            <a:r>
              <a:rPr lang="de-CH" dirty="0"/>
              <a:t>- Module - PIP</a:t>
            </a:r>
            <a:br>
              <a:rPr lang="de-CH" dirty="0"/>
            </a:br>
            <a:r>
              <a:rPr lang="de-CH" dirty="0"/>
              <a:t>- UML zu Code</a:t>
            </a:r>
          </a:p>
          <a:p>
            <a:pPr marL="0" indent="0">
              <a:spcAft>
                <a:spcPts val="1600"/>
              </a:spcAft>
              <a:buNone/>
            </a:pPr>
            <a:endParaRPr lang="de-CH" dirty="0"/>
          </a:p>
        </p:txBody>
      </p:sp>
      <p:sp>
        <p:nvSpPr>
          <p:cNvPr id="4" name="Google Shape;108;p20">
            <a:extLst>
              <a:ext uri="{FF2B5EF4-FFF2-40B4-BE49-F238E27FC236}">
                <a16:creationId xmlns:a16="http://schemas.microsoft.com/office/drawing/2014/main" id="{5571FCE2-9C96-4093-A79C-360EE3AAA5F0}"/>
              </a:ext>
            </a:extLst>
          </p:cNvPr>
          <p:cNvSpPr txBox="1">
            <a:spLocks/>
          </p:cNvSpPr>
          <p:nvPr/>
        </p:nvSpPr>
        <p:spPr>
          <a:xfrm>
            <a:off x="4936764" y="1218428"/>
            <a:ext cx="3778781" cy="378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dirty="0"/>
              <a:t>PAUSE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/>
              <a:t>- Intro Sammeldatentypen</a:t>
            </a:r>
            <a:br>
              <a:rPr lang="de-DE" dirty="0"/>
            </a:br>
            <a:r>
              <a:rPr lang="de-DE" dirty="0"/>
              <a:t>- Arbeiten im Buch</a:t>
            </a:r>
            <a:br>
              <a:rPr lang="de-DE" dirty="0"/>
            </a:br>
            <a:endParaRPr lang="de-DE" dirty="0"/>
          </a:p>
          <a:p>
            <a:pPr marL="0" indent="0">
              <a:spcAft>
                <a:spcPts val="600"/>
              </a:spcAft>
              <a:buNone/>
            </a:pPr>
            <a:r>
              <a:rPr lang="de-DE" dirty="0"/>
              <a:t>PAUSE</a:t>
            </a:r>
            <a:br>
              <a:rPr lang="de-DE" dirty="0"/>
            </a:br>
            <a:r>
              <a:rPr lang="de-DE" dirty="0"/>
              <a:t>- Sammeldatentypen 2</a:t>
            </a:r>
            <a:br>
              <a:rPr lang="de-DE" dirty="0"/>
            </a:br>
            <a:r>
              <a:rPr lang="de-DE" dirty="0"/>
              <a:t>- Arbeiten im Buch</a:t>
            </a:r>
            <a:br>
              <a:rPr lang="de-DE" dirty="0"/>
            </a:br>
            <a:r>
              <a:rPr lang="de-DE" dirty="0"/>
              <a:t>- Übungen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5AD9D-8032-4411-8634-84D1A953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767742" cy="572700"/>
          </a:xfrm>
        </p:spPr>
        <p:txBody>
          <a:bodyPr/>
          <a:lstStyle/>
          <a:p>
            <a:r>
              <a:rPr lang="de-CH" dirty="0"/>
              <a:t>Übung: UML umsetzen….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3AA5AB-0855-41DE-8E6A-9DB7CAAF9451}"/>
              </a:ext>
            </a:extLst>
          </p:cNvPr>
          <p:cNvSpPr txBox="1"/>
          <p:nvPr/>
        </p:nvSpPr>
        <p:spPr>
          <a:xfrm>
            <a:off x="431261" y="4350936"/>
            <a:ext cx="464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Hinweis: Denke an die Keyword-Argumente von </a:t>
            </a:r>
            <a:r>
              <a:rPr lang="de-CH" dirty="0" err="1"/>
              <a:t>print</a:t>
            </a:r>
            <a:r>
              <a:rPr lang="de-CH" dirty="0"/>
              <a:t>()</a:t>
            </a:r>
            <a:endParaRPr lang="de-CH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Google Shape;138;p24">
            <a:extLst>
              <a:ext uri="{FF2B5EF4-FFF2-40B4-BE49-F238E27FC236}">
                <a16:creationId xmlns:a16="http://schemas.microsoft.com/office/drawing/2014/main" id="{7C5662CD-894F-4AA7-84DE-172CD4AEC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287128"/>
              </p:ext>
            </p:extLst>
          </p:nvPr>
        </p:nvGraphicFramePr>
        <p:xfrm>
          <a:off x="431261" y="1171492"/>
          <a:ext cx="3112325" cy="292605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8">
            <a:extLst>
              <a:ext uri="{FF2B5EF4-FFF2-40B4-BE49-F238E27FC236}">
                <a16:creationId xmlns:a16="http://schemas.microsoft.com/office/drawing/2014/main" id="{50DDA03F-6DFB-4626-A7D7-EC5AA9EF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100" y="0"/>
            <a:ext cx="41313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4AF7A6B-4C15-4D82-A1AF-0FAB77EA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364" y="4658713"/>
            <a:ext cx="2600344" cy="3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C4BFA-29AA-4E73-89FA-02935E13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Kann der Code vereinfacht werden?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87C55D-CEFF-492F-9968-FD4E2E26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2" y="1419477"/>
            <a:ext cx="4424885" cy="3072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E04211-7DCE-4879-B5B0-808BE35E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66" y="1419477"/>
            <a:ext cx="3058179" cy="1605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fik 8" descr="Ein Bild, das sitzend, Bildschirm, Monitor, dunkel enthält.&#10;&#10;Automatisch generierte Beschreibung">
            <a:extLst>
              <a:ext uri="{FF2B5EF4-FFF2-40B4-BE49-F238E27FC236}">
                <a16:creationId xmlns:a16="http://schemas.microsoft.com/office/drawing/2014/main" id="{D5F17231-DDCC-664D-A209-E08DE507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1" r="50000"/>
          <a:stretch/>
        </p:blipFill>
        <p:spPr>
          <a:xfrm>
            <a:off x="5472465" y="3098275"/>
            <a:ext cx="305818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9E860-FA00-4EB5-A425-7016116D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UML zu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3B2027-6E81-4ED2-ABC5-AAB985DC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1:1 Übersetzung möglich</a:t>
            </a:r>
          </a:p>
          <a:p>
            <a:r>
              <a:rPr lang="de-CH" dirty="0"/>
              <a:t>Programmiersprachen bieten oft Vereinfachungen für gängige Aufgaben an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Kann die Verständlichkeit erhöhen</a:t>
            </a:r>
          </a:p>
          <a:p>
            <a:endParaRPr lang="de-CH" dirty="0"/>
          </a:p>
          <a:p>
            <a:r>
              <a:rPr lang="de-CH" dirty="0"/>
              <a:t>Wann </a:t>
            </a:r>
            <a:r>
              <a:rPr lang="de-CH" dirty="0" err="1">
                <a:latin typeface="Consolas" panose="020B0609020204030204" pitchFamily="49" charset="0"/>
              </a:rPr>
              <a:t>while</a:t>
            </a:r>
            <a:r>
              <a:rPr lang="de-CH" dirty="0"/>
              <a:t>-Schleifen, wann </a:t>
            </a:r>
            <a:r>
              <a:rPr lang="de-CH" dirty="0" err="1">
                <a:latin typeface="Consolas" panose="020B0609020204030204" pitchFamily="49" charset="0"/>
              </a:rPr>
              <a:t>for</a:t>
            </a:r>
            <a:r>
              <a:rPr lang="de-CH" dirty="0"/>
              <a:t>-Schleifen?</a:t>
            </a:r>
          </a:p>
          <a:p>
            <a:endParaRPr lang="de-CH" dirty="0"/>
          </a:p>
          <a:p>
            <a:pPr marL="114300" indent="0">
              <a:buNone/>
            </a:pPr>
            <a:endParaRPr lang="de-CH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4D44686-F3A7-4162-BBD5-BD670F975C86}"/>
              </a:ext>
            </a:extLst>
          </p:cNvPr>
          <p:cNvGrpSpPr/>
          <p:nvPr/>
        </p:nvGrpSpPr>
        <p:grpSpPr>
          <a:xfrm>
            <a:off x="1989573" y="2938025"/>
            <a:ext cx="6251750" cy="2106000"/>
            <a:chOff x="2210637" y="2934119"/>
            <a:chExt cx="6251750" cy="2106000"/>
          </a:xfrm>
        </p:grpSpPr>
        <p:sp>
          <p:nvSpPr>
            <p:cNvPr id="4" name="Raute 3">
              <a:extLst>
                <a:ext uri="{FF2B5EF4-FFF2-40B4-BE49-F238E27FC236}">
                  <a16:creationId xmlns:a16="http://schemas.microsoft.com/office/drawing/2014/main" id="{BDBE804B-E02E-47F9-843A-41C92784EE62}"/>
                </a:ext>
              </a:extLst>
            </p:cNvPr>
            <p:cNvSpPr/>
            <p:nvPr/>
          </p:nvSpPr>
          <p:spPr>
            <a:xfrm>
              <a:off x="2210637" y="2934119"/>
              <a:ext cx="2979337" cy="1120391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Anzahl Wiederholungen bekannt?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F92C3CC-B732-4398-B194-A35E7C1201EF}"/>
                </a:ext>
              </a:extLst>
            </p:cNvPr>
            <p:cNvSpPr/>
            <p:nvPr/>
          </p:nvSpPr>
          <p:spPr>
            <a:xfrm>
              <a:off x="2620107" y="4356831"/>
              <a:ext cx="2160396" cy="6832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b="1" dirty="0" err="1">
                  <a:latin typeface="Consolas" panose="020B0609020204030204" pitchFamily="49" charset="0"/>
                </a:rPr>
                <a:t>while</a:t>
              </a:r>
              <a:r>
                <a:rPr lang="de-CH" b="1" dirty="0"/>
                <a:t>-Schleife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32353E3-C96F-43D6-B572-037A61C5809B}"/>
                </a:ext>
              </a:extLst>
            </p:cNvPr>
            <p:cNvSpPr/>
            <p:nvPr/>
          </p:nvSpPr>
          <p:spPr>
            <a:xfrm>
              <a:off x="6301991" y="3152670"/>
              <a:ext cx="2160396" cy="6832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b="1" dirty="0" err="1">
                  <a:latin typeface="Consolas" panose="020B0609020204030204" pitchFamily="49" charset="0"/>
                </a:rPr>
                <a:t>for</a:t>
              </a:r>
              <a:r>
                <a:rPr lang="de-CH" b="1" dirty="0"/>
                <a:t>-Schleife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8EC45AC-4BD2-4D5F-BD8E-91035C1CCB0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5189974" y="3494314"/>
              <a:ext cx="11120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3ED7F8D5-52D1-4DC4-ABE0-4C4966239F36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3700305" y="4054510"/>
              <a:ext cx="1" cy="3023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628C6A4-8B4C-4581-8E51-80B2E255EBAC}"/>
                </a:ext>
              </a:extLst>
            </p:cNvPr>
            <p:cNvSpPr txBox="1"/>
            <p:nvPr/>
          </p:nvSpPr>
          <p:spPr>
            <a:xfrm>
              <a:off x="5448083" y="3175223"/>
              <a:ext cx="483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Ja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D49718F-05F1-42A2-B1C7-077D4F0B5859}"/>
                </a:ext>
              </a:extLst>
            </p:cNvPr>
            <p:cNvSpPr txBox="1"/>
            <p:nvPr/>
          </p:nvSpPr>
          <p:spPr>
            <a:xfrm>
              <a:off x="3700305" y="4049054"/>
              <a:ext cx="65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22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5AD9D-8032-4411-8634-84D1A953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873060" cy="572700"/>
          </a:xfrm>
        </p:spPr>
        <p:txBody>
          <a:bodyPr/>
          <a:lstStyle/>
          <a:p>
            <a:r>
              <a:rPr lang="de-CH" dirty="0"/>
              <a:t>Visualisierung von Prozentzahlen</a:t>
            </a:r>
          </a:p>
        </p:txBody>
      </p:sp>
      <p:graphicFrame>
        <p:nvGraphicFramePr>
          <p:cNvPr id="4" name="Google Shape;138;p24">
            <a:extLst>
              <a:ext uri="{FF2B5EF4-FFF2-40B4-BE49-F238E27FC236}">
                <a16:creationId xmlns:a16="http://schemas.microsoft.com/office/drawing/2014/main" id="{7C5662CD-894F-4AA7-84DE-172CD4AEC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112016"/>
              </p:ext>
            </p:extLst>
          </p:nvPr>
        </p:nvGraphicFramePr>
        <p:xfrm>
          <a:off x="431261" y="1367435"/>
          <a:ext cx="3112325" cy="1903303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3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33%: * * *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50%: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22%: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70%: 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12%: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90%: * * * * * * * *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E4637DD-6499-47BF-9633-0AE1A4537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2479" y="1322217"/>
            <a:ext cx="4300493" cy="737695"/>
          </a:xfrm>
        </p:spPr>
        <p:txBody>
          <a:bodyPr/>
          <a:lstStyle/>
          <a:p>
            <a:pPr marL="114300" indent="0">
              <a:buNone/>
            </a:pPr>
            <a:r>
              <a:rPr lang="de-CH" sz="3600" dirty="0"/>
              <a:t>Ideen?</a:t>
            </a:r>
          </a:p>
          <a:p>
            <a:endParaRPr lang="de-CH" dirty="0"/>
          </a:p>
          <a:p>
            <a:pPr marL="114300" indent="0">
              <a:buNone/>
            </a:pP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EBBF9D-DA63-41A0-A73E-FCAF5163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40" y="2993924"/>
            <a:ext cx="5547560" cy="2149576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D94643C1-E20D-4738-852C-D4F10D26B5CB}"/>
              </a:ext>
            </a:extLst>
          </p:cNvPr>
          <p:cNvSpPr txBox="1">
            <a:spLocks/>
          </p:cNvSpPr>
          <p:nvPr/>
        </p:nvSpPr>
        <p:spPr>
          <a:xfrm>
            <a:off x="3596440" y="2073374"/>
            <a:ext cx="4300493" cy="73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e-CH" sz="3600" dirty="0"/>
              <a:t>z.B. so?</a:t>
            </a:r>
          </a:p>
          <a:p>
            <a:endParaRPr lang="de-CH" dirty="0"/>
          </a:p>
          <a:p>
            <a:pPr marL="114300" indent="0">
              <a:buFont typeface="Arial"/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49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7BB27327-2B5C-4775-B5CA-12DC1B2D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1" y="3619914"/>
            <a:ext cx="6706139" cy="15312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75AD9D-8032-4411-8634-84D1A953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873060" cy="572700"/>
          </a:xfrm>
        </p:spPr>
        <p:txBody>
          <a:bodyPr/>
          <a:lstStyle/>
          <a:p>
            <a:r>
              <a:rPr lang="de-CH" dirty="0"/>
              <a:t>Sammeldatentypen!</a:t>
            </a:r>
          </a:p>
        </p:txBody>
      </p:sp>
      <p:graphicFrame>
        <p:nvGraphicFramePr>
          <p:cNvPr id="4" name="Google Shape;138;p24">
            <a:extLst>
              <a:ext uri="{FF2B5EF4-FFF2-40B4-BE49-F238E27FC236}">
                <a16:creationId xmlns:a16="http://schemas.microsoft.com/office/drawing/2014/main" id="{7C5662CD-894F-4AA7-84DE-172CD4AEC7DD}"/>
              </a:ext>
            </a:extLst>
          </p:cNvPr>
          <p:cNvGraphicFramePr/>
          <p:nvPr/>
        </p:nvGraphicFramePr>
        <p:xfrm>
          <a:off x="431261" y="1367435"/>
          <a:ext cx="3112325" cy="2149575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33%: * * *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50%: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22%: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70%: 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12%: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90%: * * * * * * * *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DADD595-4E5B-4EDD-AB9C-81E7704B571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5231" y="3048419"/>
            <a:ext cx="1813727" cy="674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6E2B8A1-D9B0-4607-8AAF-C782B686073F}"/>
              </a:ext>
            </a:extLst>
          </p:cNvPr>
          <p:cNvSpPr/>
          <p:nvPr/>
        </p:nvSpPr>
        <p:spPr>
          <a:xfrm>
            <a:off x="4978958" y="2785906"/>
            <a:ext cx="1055077" cy="5250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>
                <a:latin typeface="Consolas" panose="020B0609020204030204" pitchFamily="49" charset="0"/>
              </a:rPr>
              <a:t>list</a:t>
            </a:r>
            <a:endParaRPr lang="de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29196-9F2A-4C16-A19D-6C446AC2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Listen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C620C9-EDE7-408F-9DC8-5E8A5DC5A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Kapitel 4 lesen, bearbeiten &amp; dokumentieren</a:t>
            </a:r>
          </a:p>
          <a:p>
            <a:pPr marL="114300" indent="0">
              <a:buNone/>
            </a:pPr>
            <a:r>
              <a:rPr lang="de-CH" dirty="0"/>
              <a:t>https://ssr-2024.github.io/programming_basics/docs/lecture-book-sections/chapter4.html </a:t>
            </a:r>
          </a:p>
          <a:p>
            <a:pPr marL="11430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de-CH" dirty="0">
                <a:sym typeface="Wingdings" panose="05000000000000000000" pitchFamily="2" charset="2"/>
              </a:rPr>
              <a:t> Committen nicht vergessen…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Für schnelle: Übung 104 beginnen</a:t>
            </a:r>
          </a:p>
        </p:txBody>
      </p:sp>
    </p:spTree>
    <p:extLst>
      <p:ext uri="{BB962C8B-B14F-4D97-AF65-F5344CB8AC3E}">
        <p14:creationId xmlns:p14="http://schemas.microsoft.com/office/powerpoint/2010/main" val="424880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5AD9D-8032-4411-8634-84D1A953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873060" cy="572700"/>
          </a:xfrm>
        </p:spPr>
        <p:txBody>
          <a:bodyPr/>
          <a:lstStyle/>
          <a:p>
            <a:r>
              <a:rPr lang="de-CH" dirty="0"/>
              <a:t>Wie könnte man sowas ausgeben?</a:t>
            </a:r>
          </a:p>
        </p:txBody>
      </p:sp>
      <p:graphicFrame>
        <p:nvGraphicFramePr>
          <p:cNvPr id="4" name="Google Shape;138;p24">
            <a:extLst>
              <a:ext uri="{FF2B5EF4-FFF2-40B4-BE49-F238E27FC236}">
                <a16:creationId xmlns:a16="http://schemas.microsoft.com/office/drawing/2014/main" id="{7C5662CD-894F-4AA7-84DE-172CD4AEC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785264"/>
              </p:ext>
            </p:extLst>
          </p:nvPr>
        </p:nvGraphicFramePr>
        <p:xfrm>
          <a:off x="431261" y="1367436"/>
          <a:ext cx="4477359" cy="210309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4477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3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Sucessful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Tests: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lars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lana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elio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andi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 *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3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5AD9D-8032-4411-8634-84D1A953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873060" cy="572700"/>
          </a:xfrm>
        </p:spPr>
        <p:txBody>
          <a:bodyPr/>
          <a:lstStyle/>
          <a:p>
            <a:r>
              <a:rPr lang="de-CH" dirty="0"/>
              <a:t>Klassiker für </a:t>
            </a:r>
            <a:r>
              <a:rPr lang="de-CH" dirty="0" err="1"/>
              <a:t>Dictionaries</a:t>
            </a:r>
            <a:r>
              <a:rPr lang="de-CH" dirty="0"/>
              <a:t>!</a:t>
            </a:r>
          </a:p>
        </p:txBody>
      </p:sp>
      <p:graphicFrame>
        <p:nvGraphicFramePr>
          <p:cNvPr id="4" name="Google Shape;138;p24">
            <a:extLst>
              <a:ext uri="{FF2B5EF4-FFF2-40B4-BE49-F238E27FC236}">
                <a16:creationId xmlns:a16="http://schemas.microsoft.com/office/drawing/2014/main" id="{7C5662CD-894F-4AA7-84DE-172CD4AEC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628909"/>
              </p:ext>
            </p:extLst>
          </p:nvPr>
        </p:nvGraphicFramePr>
        <p:xfrm>
          <a:off x="114738" y="1246856"/>
          <a:ext cx="3225511" cy="1853062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225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3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lars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lana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elio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andi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	* * * * * * * *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8B2A9464-E244-44D6-9BE2-304C8B02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98947" y="2195128"/>
            <a:ext cx="5345053" cy="2948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760C34C-6FAF-44F5-B48D-6794D686E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39" y="3292774"/>
            <a:ext cx="3743828" cy="1850725"/>
          </a:xfrm>
        </p:spPr>
        <p:txBody>
          <a:bodyPr/>
          <a:lstStyle/>
          <a:p>
            <a:pPr marL="114300" indent="0">
              <a:buNone/>
            </a:pPr>
            <a:r>
              <a:rPr lang="de-CH" dirty="0"/>
              <a:t>Halte das Beispiel fest und implementiere die Funktion </a:t>
            </a:r>
            <a:r>
              <a:rPr lang="de-CH" sz="1600" dirty="0" err="1">
                <a:latin typeface="Consolas" panose="020B0609020204030204" pitchFamily="49" charset="0"/>
              </a:rPr>
              <a:t>print_result</a:t>
            </a:r>
            <a:r>
              <a:rPr lang="de-CH" sz="1600" dirty="0">
                <a:latin typeface="Consolas" panose="020B0609020204030204" pitchFamily="49" charset="0"/>
              </a:rPr>
              <a:t>(</a:t>
            </a:r>
            <a:r>
              <a:rPr lang="de-CH" sz="1600" dirty="0" err="1">
                <a:latin typeface="Consolas" panose="020B0609020204030204" pitchFamily="49" charset="0"/>
              </a:rPr>
              <a:t>name</a:t>
            </a:r>
            <a:r>
              <a:rPr lang="de-CH" sz="1600" dirty="0">
                <a:latin typeface="Consolas" panose="020B0609020204030204" pitchFamily="49" charset="0"/>
              </a:rPr>
              <a:t>, </a:t>
            </a:r>
            <a:r>
              <a:rPr lang="de-CH" sz="1600" dirty="0" err="1">
                <a:latin typeface="Consolas" panose="020B0609020204030204" pitchFamily="49" charset="0"/>
              </a:rPr>
              <a:t>percentage</a:t>
            </a:r>
            <a:r>
              <a:rPr lang="de-CH" sz="1600" dirty="0">
                <a:latin typeface="Consolas" panose="020B0609020204030204" pitchFamily="49" charset="0"/>
              </a:rPr>
              <a:t>)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70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086D6-B2CA-4F26-A0AC-EA1C15DF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Funktionen dokumentieren: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0A602E-019E-4241-BCFA-CC9A88CF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9" y="1045816"/>
            <a:ext cx="4312410" cy="4097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28BCB68-4657-434D-A507-A0E95F571882}"/>
              </a:ext>
            </a:extLst>
          </p:cNvPr>
          <p:cNvSpPr txBox="1"/>
          <p:nvPr/>
        </p:nvSpPr>
        <p:spPr>
          <a:xfrm>
            <a:off x="5094514" y="512467"/>
            <a:ext cx="35571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/>
              <a:t>Nach dem </a:t>
            </a:r>
            <a:r>
              <a:rPr lang="de-CH" sz="1800" dirty="0" err="1"/>
              <a:t>docstring</a:t>
            </a:r>
            <a:r>
              <a:rPr lang="de-CH" sz="1800" dirty="0"/>
              <a:t> Standard von </a:t>
            </a:r>
            <a:r>
              <a:rPr lang="de-CH" sz="1800" dirty="0" err="1"/>
              <a:t>NumPy</a:t>
            </a:r>
            <a:r>
              <a:rPr lang="de-CH" sz="1800" dirty="0"/>
              <a:t>:</a:t>
            </a:r>
          </a:p>
          <a:p>
            <a:endParaRPr lang="de-CH" sz="1800" dirty="0"/>
          </a:p>
          <a:p>
            <a:r>
              <a:rPr lang="de-CH" sz="1800" dirty="0">
                <a:hlinkClick r:id="rId4"/>
              </a:rPr>
              <a:t>https://numpydoc.readthedocs.io/en/latest/format.html</a:t>
            </a:r>
            <a:endParaRPr lang="de-CH" dirty="0"/>
          </a:p>
          <a:p>
            <a:endParaRPr lang="de-CH" dirty="0"/>
          </a:p>
          <a:p>
            <a:r>
              <a:rPr lang="de-CH" b="1" dirty="0"/>
              <a:t>Aufgabe</a:t>
            </a:r>
            <a:r>
              <a:rPr lang="de-CH" dirty="0"/>
              <a:t>: Dokumentiere die Funktion </a:t>
            </a:r>
            <a:r>
              <a:rPr lang="de-CH" sz="1200" dirty="0" err="1">
                <a:latin typeface="Consolas" panose="020B0609020204030204" pitchFamily="49" charset="0"/>
              </a:rPr>
              <a:t>print_result</a:t>
            </a:r>
            <a:r>
              <a:rPr lang="de-CH" sz="1200" dirty="0">
                <a:latin typeface="Consolas" panose="020B0609020204030204" pitchFamily="49" charset="0"/>
              </a:rPr>
              <a:t>(</a:t>
            </a:r>
            <a:r>
              <a:rPr lang="de-CH" sz="1200" dirty="0" err="1">
                <a:latin typeface="Consolas" panose="020B0609020204030204" pitchFamily="49" charset="0"/>
              </a:rPr>
              <a:t>name</a:t>
            </a:r>
            <a:r>
              <a:rPr lang="de-CH" sz="1200" dirty="0">
                <a:latin typeface="Consolas" panose="020B0609020204030204" pitchFamily="49" charset="0"/>
              </a:rPr>
              <a:t>, </a:t>
            </a:r>
            <a:r>
              <a:rPr lang="de-CH" sz="1200" dirty="0" err="1">
                <a:latin typeface="Consolas" panose="020B0609020204030204" pitchFamily="49" charset="0"/>
              </a:rPr>
              <a:t>percentage</a:t>
            </a:r>
            <a:r>
              <a:rPr lang="de-CH" sz="1200" dirty="0">
                <a:latin typeface="Consolas" panose="020B0609020204030204" pitchFamily="49" charset="0"/>
              </a:rPr>
              <a:t>)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74CE0B-1DEA-4CE4-BE0E-10627678F1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35848" y="3272329"/>
            <a:ext cx="3408152" cy="1879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71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5DDA5-2E77-4213-873D-FE370396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https://kahoot.it/</a:t>
            </a:r>
            <a:r>
              <a:rPr lang="de-CH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506718-4F3B-47F5-A476-E6BAC638D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119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086D6-B2CA-4F26-A0AC-EA1C15DF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Funktionen dokumentieren mit Typisierung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8C343F-3661-FF48-A753-4C259F3B2D47}"/>
              </a:ext>
            </a:extLst>
          </p:cNvPr>
          <p:cNvSpPr txBox="1"/>
          <p:nvPr/>
        </p:nvSpPr>
        <p:spPr>
          <a:xfrm>
            <a:off x="3554292" y="1019423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Datentypen importieren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9BD087F-1250-744F-BE05-9272B08DC41E}"/>
              </a:ext>
            </a:extLst>
          </p:cNvPr>
          <p:cNvSpPr txBox="1"/>
          <p:nvPr/>
        </p:nvSpPr>
        <p:spPr>
          <a:xfrm>
            <a:off x="3645725" y="1541674"/>
            <a:ext cx="27815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array</a:t>
            </a:r>
            <a:r>
              <a:rPr lang="de-DE" dirty="0"/>
              <a:t> ist eine Liste von </a:t>
            </a:r>
            <a:r>
              <a:rPr lang="de-DE" dirty="0" err="1"/>
              <a:t>floats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 Funktion gibt ein </a:t>
            </a:r>
            <a:r>
              <a:rPr lang="de-DE" dirty="0" err="1"/>
              <a:t>float</a:t>
            </a:r>
            <a:r>
              <a:rPr lang="de-DE" dirty="0"/>
              <a:t> zurück</a:t>
            </a:r>
          </a:p>
        </p:txBody>
      </p:sp>
      <p:pic>
        <p:nvPicPr>
          <p:cNvPr id="13" name="Grafik 12" descr="Ein Bild, das Screenshot, Monitor, Bildschirm, Telefon enthält.&#10;&#10;Automatisch generierte Beschreibung">
            <a:extLst>
              <a:ext uri="{FF2B5EF4-FFF2-40B4-BE49-F238E27FC236}">
                <a16:creationId xmlns:a16="http://schemas.microsoft.com/office/drawing/2014/main" id="{06834B65-8C27-5849-9BD3-280DDD746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5" t="5736" r="28607" b="6314"/>
          <a:stretch/>
        </p:blipFill>
        <p:spPr>
          <a:xfrm>
            <a:off x="0" y="1017725"/>
            <a:ext cx="3554292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86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7E66E-47D5-7946-A5D7-10584109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de-DE" dirty="0"/>
              <a:t>Vorteile bei angegebenen Typen: </a:t>
            </a:r>
            <a:r>
              <a:rPr lang="de-DE" dirty="0" err="1"/>
              <a:t>Autocomplete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728AD-2693-F64C-94AD-CF244AC1A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1430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1B9216-A729-8143-8752-FEF807F5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4" y="2571750"/>
            <a:ext cx="6705600" cy="3187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4B4E13-733D-8844-A88B-FBB0C4FB0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87" y="2571750"/>
            <a:ext cx="6705600" cy="3187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F77D903-C9D6-4D4B-9CC8-BB46F88609DD}"/>
              </a:ext>
            </a:extLst>
          </p:cNvPr>
          <p:cNvSpPr txBox="1"/>
          <p:nvPr/>
        </p:nvSpPr>
        <p:spPr>
          <a:xfrm>
            <a:off x="2563817" y="343800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Mit Annotation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85E8C5-BCF9-4141-AAD0-8391A0C9BCD7}"/>
              </a:ext>
            </a:extLst>
          </p:cNvPr>
          <p:cNvSpPr txBox="1"/>
          <p:nvPr/>
        </p:nvSpPr>
        <p:spPr>
          <a:xfrm>
            <a:off x="7397897" y="40957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ohne Annotation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B635A9-4208-0C4C-904B-245B8917DB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8291" y="294761"/>
            <a:ext cx="7462500" cy="3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CB635A9-4208-0C4C-904B-245B8917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37719" y="443389"/>
            <a:ext cx="7462500" cy="39856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C7E66E-47D5-7946-A5D7-10584109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de-DE" dirty="0"/>
              <a:t>Aktuell: </a:t>
            </a:r>
            <a:r>
              <a:rPr lang="de-DE" dirty="0" err="1"/>
              <a:t>Autocomplete</a:t>
            </a:r>
            <a:r>
              <a:rPr lang="de-DE" dirty="0"/>
              <a:t> schafft die Basics…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728AD-2693-F64C-94AD-CF244AC1A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1430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3B945D-372C-5B46-B16C-35EEA960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00" y="1790700"/>
            <a:ext cx="4267200" cy="3352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85E8C5-BCF9-4141-AAD0-8391A0C9BCD7}"/>
              </a:ext>
            </a:extLst>
          </p:cNvPr>
          <p:cNvSpPr txBox="1"/>
          <p:nvPr/>
        </p:nvSpPr>
        <p:spPr>
          <a:xfrm>
            <a:off x="6698700" y="416235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ohne Annotation</a:t>
            </a:r>
          </a:p>
        </p:txBody>
      </p:sp>
    </p:spTree>
    <p:extLst>
      <p:ext uri="{BB962C8B-B14F-4D97-AF65-F5344CB8AC3E}">
        <p14:creationId xmlns:p14="http://schemas.microsoft.com/office/powerpoint/2010/main" val="190238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CB635A9-4208-0C4C-904B-245B8917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25019" y="507158"/>
            <a:ext cx="7462500" cy="39856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C7E66E-47D5-7946-A5D7-10584109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de-DE" dirty="0"/>
              <a:t>Vorteile bei angegebenen Typen: </a:t>
            </a:r>
            <a:r>
              <a:rPr lang="de-DE" dirty="0" err="1"/>
              <a:t>Autocomplete</a:t>
            </a:r>
            <a:r>
              <a:rPr lang="de-DE" dirty="0"/>
              <a:t>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3B945D-372C-5B46-B16C-35EEA9604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2"/>
          <a:stretch/>
        </p:blipFill>
        <p:spPr>
          <a:xfrm>
            <a:off x="4419600" y="1397000"/>
            <a:ext cx="4663236" cy="37465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85E8C5-BCF9-4141-AAD0-8391A0C9BCD7}"/>
              </a:ext>
            </a:extLst>
          </p:cNvPr>
          <p:cNvSpPr txBox="1"/>
          <p:nvPr/>
        </p:nvSpPr>
        <p:spPr>
          <a:xfrm>
            <a:off x="6698700" y="416235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mit Annotation</a:t>
            </a:r>
          </a:p>
        </p:txBody>
      </p:sp>
    </p:spTree>
    <p:extLst>
      <p:ext uri="{BB962C8B-B14F-4D97-AF65-F5344CB8AC3E}">
        <p14:creationId xmlns:p14="http://schemas.microsoft.com/office/powerpoint/2010/main" val="1972259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29196-9F2A-4C16-A19D-6C446AC2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Dictionaries</a:t>
            </a:r>
            <a:r>
              <a:rPr lang="de-CH" dirty="0"/>
              <a:t> &amp; Strings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C620C9-EDE7-408F-9DC8-5E8A5DC5A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Kapitel 5 &amp; 6 lesen, bearbeiten &amp; dokumentieren</a:t>
            </a:r>
          </a:p>
          <a:p>
            <a:pPr marL="114300" indent="0">
              <a:buNone/>
            </a:pPr>
            <a:br>
              <a:rPr lang="de-CH" dirty="0">
                <a:hlinkClick r:id="rId2"/>
              </a:rPr>
            </a:br>
            <a:r>
              <a:rPr lang="de-CH" dirty="0">
                <a:hlinkClick r:id="rId3"/>
              </a:rPr>
              <a:t>https://ssr-2024.github.io/programming_basics/docs/lecture-book-sections/chapter5.html</a:t>
            </a:r>
            <a:endParaRPr lang="de-CH" dirty="0"/>
          </a:p>
          <a:p>
            <a:pPr marL="114300" indent="0">
              <a:buNone/>
            </a:pP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Committen nicht vergessen…</a:t>
            </a:r>
            <a:endParaRPr lang="de-CH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Übungen (</a:t>
            </a:r>
            <a:r>
              <a:rPr lang="de-CH" dirty="0" err="1"/>
              <a:t>labs</a:t>
            </a:r>
            <a:r>
              <a:rPr lang="de-CH" dirty="0"/>
              <a:t>) bearbeiten</a:t>
            </a:r>
          </a:p>
        </p:txBody>
      </p:sp>
    </p:spTree>
    <p:extLst>
      <p:ext uri="{BB962C8B-B14F-4D97-AF65-F5344CB8AC3E}">
        <p14:creationId xmlns:p14="http://schemas.microsoft.com/office/powerpoint/2010/main" val="384544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" dirty="0"/>
              <a:t>Arbeitsfluss </a:t>
            </a:r>
            <a:r>
              <a:rPr lang="de-CH" dirty="0" err="1"/>
              <a:t>Git</a:t>
            </a:r>
            <a:r>
              <a:rPr lang="de-CH" dirty="0"/>
              <a:t> + </a:t>
            </a:r>
            <a:r>
              <a:rPr lang="de-CH" dirty="0" err="1"/>
              <a:t>Github</a:t>
            </a:r>
            <a:endParaRPr dirty="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CH" b="1" i="1" dirty="0">
                <a:latin typeface="Consolas" panose="020B0609020204030204" pitchFamily="49" charset="0"/>
              </a:rPr>
              <a:t>pull</a:t>
            </a:r>
            <a:r>
              <a:rPr lang="de-CH" dirty="0"/>
              <a:t>: Hole </a:t>
            </a:r>
            <a:r>
              <a:rPr lang="de-CH" dirty="0" err="1"/>
              <a:t>Commits</a:t>
            </a:r>
            <a:r>
              <a:rPr lang="de-CH" dirty="0"/>
              <a:t> von </a:t>
            </a:r>
            <a:r>
              <a:rPr lang="de-CH" dirty="0" err="1"/>
              <a:t>Github</a:t>
            </a:r>
            <a:r>
              <a:rPr lang="de-CH" dirty="0"/>
              <a:t> (</a:t>
            </a:r>
            <a:r>
              <a:rPr lang="de-CH" b="1" dirty="0"/>
              <a:t>wichtig!</a:t>
            </a:r>
            <a:r>
              <a:rPr lang="de-CH" dirty="0"/>
              <a:t>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Änderungen an Quellcodedateien machen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Sobald ein Feature fertig ist, alle dazu nötigen Dateien in </a:t>
            </a:r>
            <a:r>
              <a:rPr lang="de" i="1" dirty="0"/>
              <a:t>Stage</a:t>
            </a:r>
            <a:r>
              <a:rPr lang="de" dirty="0"/>
              <a:t> aufnehmen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i="1" dirty="0"/>
              <a:t>Commit</a:t>
            </a:r>
            <a:r>
              <a:rPr lang="de" dirty="0"/>
              <a:t> mit </a:t>
            </a:r>
            <a:r>
              <a:rPr lang="de-CH" dirty="0"/>
              <a:t>Versionsnachricht</a:t>
            </a:r>
            <a:r>
              <a:rPr lang="de" dirty="0"/>
              <a:t> erstellen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 b="1" i="1" dirty="0">
                <a:latin typeface="Consolas" panose="020B0609020204030204" pitchFamily="49" charset="0"/>
              </a:rPr>
              <a:t>pull</a:t>
            </a:r>
            <a:r>
              <a:rPr lang="de-CH" dirty="0"/>
              <a:t>: Hole </a:t>
            </a:r>
            <a:r>
              <a:rPr lang="de-CH" dirty="0" err="1"/>
              <a:t>Commits</a:t>
            </a:r>
            <a:r>
              <a:rPr lang="de-CH" dirty="0"/>
              <a:t> von </a:t>
            </a:r>
            <a:r>
              <a:rPr lang="de-CH" dirty="0" err="1"/>
              <a:t>Github</a:t>
            </a:r>
            <a:r>
              <a:rPr lang="de-CH" dirty="0"/>
              <a:t> (</a:t>
            </a:r>
            <a:r>
              <a:rPr lang="de-CH" b="1" dirty="0"/>
              <a:t>wichtig!</a:t>
            </a:r>
            <a:r>
              <a:rPr lang="de-CH" dirty="0"/>
              <a:t>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 b="1" i="1" dirty="0">
                <a:latin typeface="Consolas" panose="020B0609020204030204" pitchFamily="49" charset="0"/>
              </a:rPr>
              <a:t>push</a:t>
            </a:r>
            <a:r>
              <a:rPr lang="de-CH" dirty="0"/>
              <a:t>: Lade lokale </a:t>
            </a:r>
            <a:r>
              <a:rPr lang="de-CH" dirty="0" err="1"/>
              <a:t>Commits</a:t>
            </a:r>
            <a:r>
              <a:rPr lang="de-CH" dirty="0"/>
              <a:t> auf </a:t>
            </a:r>
            <a:r>
              <a:rPr lang="de-CH" dirty="0" err="1"/>
              <a:t>Github</a:t>
            </a:r>
            <a:r>
              <a:rPr lang="de-CH" dirty="0"/>
              <a:t> hoch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CH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CH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CH" dirty="0"/>
              <a:t>… ab jetzt fliesst die Commit-</a:t>
            </a:r>
            <a:r>
              <a:rPr lang="de-CH" dirty="0" err="1"/>
              <a:t>History</a:t>
            </a:r>
            <a:r>
              <a:rPr lang="de-CH" dirty="0"/>
              <a:t> in die Beurteilung ein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4986D-1E94-4998-BB8C-C709803A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KISS </a:t>
            </a:r>
          </a:p>
        </p:txBody>
      </p:sp>
      <p:pic>
        <p:nvPicPr>
          <p:cNvPr id="5" name="Grafik 4" descr="Ein Bild, das Zahnrad, Metallwaren enthält.&#10;&#10;Automatisch generierte Beschreibung">
            <a:extLst>
              <a:ext uri="{FF2B5EF4-FFF2-40B4-BE49-F238E27FC236}">
                <a16:creationId xmlns:a16="http://schemas.microsoft.com/office/drawing/2014/main" id="{B58DF54E-31F1-48C8-B293-B7A6AD9D9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21" b="15412"/>
          <a:stretch/>
        </p:blipFill>
        <p:spPr>
          <a:xfrm rot="1109165">
            <a:off x="7622711" y="211656"/>
            <a:ext cx="1423987" cy="952501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1E24DBD-8A73-4D53-A530-59D26061C0EE}"/>
              </a:ext>
            </a:extLst>
          </p:cNvPr>
          <p:cNvSpPr/>
          <p:nvPr/>
        </p:nvSpPr>
        <p:spPr>
          <a:xfrm>
            <a:off x="2038625" y="1227950"/>
            <a:ext cx="5066750" cy="562025"/>
          </a:xfrm>
          <a:prstGeom prst="roundRect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dirty="0" err="1">
                <a:solidFill>
                  <a:srgbClr val="002060"/>
                </a:solidFill>
              </a:rPr>
              <a:t>keep</a:t>
            </a:r>
            <a:r>
              <a:rPr lang="de-CH" sz="2400" dirty="0">
                <a:solidFill>
                  <a:srgbClr val="002060"/>
                </a:solidFill>
              </a:rPr>
              <a:t> </a:t>
            </a:r>
            <a:r>
              <a:rPr lang="de-CH" sz="2400" dirty="0" err="1">
                <a:solidFill>
                  <a:srgbClr val="002060"/>
                </a:solidFill>
              </a:rPr>
              <a:t>it</a:t>
            </a:r>
            <a:r>
              <a:rPr lang="de-CH" sz="2400" dirty="0">
                <a:solidFill>
                  <a:srgbClr val="002060"/>
                </a:solidFill>
              </a:rPr>
              <a:t> simple and stupid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032325-4C67-4D73-9A76-F8EB57323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29" t="1234" r="26958" b="8652"/>
          <a:stretch/>
        </p:blipFill>
        <p:spPr>
          <a:xfrm>
            <a:off x="7233145" y="647188"/>
            <a:ext cx="550593" cy="11615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D70219B-FA12-49FB-9E4D-EB1B8BFD46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05932" y="2017375"/>
            <a:ext cx="4855517" cy="3001016"/>
          </a:xfrm>
          <a:prstGeom prst="rect">
            <a:avLst/>
          </a:prstGeom>
          <a:effectLst>
            <a:reflection blurRad="12700" stA="30000" endPos="30000" dist="50800" dir="5400000" sy="-100000" algn="bl" rotWithShape="0"/>
          </a:effectLst>
          <a:scene3d>
            <a:camera prst="perspectiveHeroicExtremeLeftFacing" fov="2700000">
              <a:rot lat="300000" lon="1800000" rev="0"/>
            </a:camera>
            <a:lightRig rig="threePt" dir="t">
              <a:rot lat="0" lon="0" rev="2700000"/>
            </a:lightRig>
          </a:scene3d>
          <a:sp3d>
            <a:bevelT/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841DEDE-FAF7-44F8-9CFC-274841E4B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29" t="1234" r="26958" b="8652"/>
          <a:stretch/>
        </p:blipFill>
        <p:spPr>
          <a:xfrm>
            <a:off x="5100994" y="1883549"/>
            <a:ext cx="1532697" cy="3233361"/>
          </a:xfrm>
          <a:prstGeom prst="rect">
            <a:avLst/>
          </a:prstGeom>
        </p:spPr>
      </p:pic>
      <p:pic>
        <p:nvPicPr>
          <p:cNvPr id="20" name="Bildschirmaufzeichnung 19">
            <a:hlinkClick r:id="" action="ppaction://media"/>
            <a:extLst>
              <a:ext uri="{FF2B5EF4-FFF2-40B4-BE49-F238E27FC236}">
                <a16:creationId xmlns:a16="http://schemas.microsoft.com/office/drawing/2014/main" id="{F520C44A-92A5-40E0-8790-92F4F94F5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9805" y="2017376"/>
            <a:ext cx="4690506" cy="29247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AEC69F-DE20-403B-AA08-F62F59D6EC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269153" y="2601629"/>
            <a:ext cx="2367358" cy="2423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1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5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4986D-1E94-4998-BB8C-C709803A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Modularität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AEC69F-DE20-403B-AA08-F62F59D6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4" y="1612850"/>
            <a:ext cx="2401262" cy="2423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3F32B46-04AA-4600-9CB1-9DB7B2C4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55" y="1370296"/>
            <a:ext cx="4828795" cy="2984500"/>
          </a:xfrm>
          <a:prstGeom prst="round2DiagRect">
            <a:avLst>
              <a:gd name="adj1" fmla="val 6454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A215F2E-87FE-41F5-84C9-82345C5382C5}"/>
              </a:ext>
            </a:extLst>
          </p:cNvPr>
          <p:cNvGrpSpPr/>
          <p:nvPr/>
        </p:nvGrpSpPr>
        <p:grpSpPr>
          <a:xfrm>
            <a:off x="5765721" y="2027962"/>
            <a:ext cx="449720" cy="935076"/>
            <a:chOff x="5633580" y="1145312"/>
            <a:chExt cx="449720" cy="935076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9E76E892-B1E3-4FCA-AD52-9F421916168E}"/>
                </a:ext>
              </a:extLst>
            </p:cNvPr>
            <p:cNvSpPr/>
            <p:nvPr/>
          </p:nvSpPr>
          <p:spPr>
            <a:xfrm>
              <a:off x="5633580" y="1145312"/>
              <a:ext cx="449720" cy="4424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D96D4B-BFD1-406F-8B86-2E510035360D}"/>
                </a:ext>
              </a:extLst>
            </p:cNvPr>
            <p:cNvSpPr/>
            <p:nvPr/>
          </p:nvSpPr>
          <p:spPr>
            <a:xfrm>
              <a:off x="5633580" y="1637979"/>
              <a:ext cx="449720" cy="4424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6696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4986D-1E94-4998-BB8C-C709803A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Modularität - Funktionen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D70219B-FA12-49FB-9E4D-EB1B8BFD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3" y="1352499"/>
            <a:ext cx="4855517" cy="3035367"/>
          </a:xfrm>
          <a:prstGeom prst="round2DiagRect">
            <a:avLst>
              <a:gd name="adj1" fmla="val 7253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AEC69F-DE20-403B-AA08-F62F59D6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44" y="1612850"/>
            <a:ext cx="2401262" cy="2423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CEA85D-C855-4604-AC41-E53BC6DA3CF5}"/>
              </a:ext>
            </a:extLst>
          </p:cNvPr>
          <p:cNvGrpSpPr/>
          <p:nvPr/>
        </p:nvGrpSpPr>
        <p:grpSpPr>
          <a:xfrm>
            <a:off x="6534150" y="1917700"/>
            <a:ext cx="2019300" cy="1193800"/>
            <a:chOff x="6534150" y="1917700"/>
            <a:chExt cx="2019300" cy="1193800"/>
          </a:xfrm>
        </p:grpSpPr>
        <p:sp>
          <p:nvSpPr>
            <p:cNvPr id="3" name="Geschweifte Klammer rechts 2">
              <a:extLst>
                <a:ext uri="{FF2B5EF4-FFF2-40B4-BE49-F238E27FC236}">
                  <a16:creationId xmlns:a16="http://schemas.microsoft.com/office/drawing/2014/main" id="{437F1120-1A93-4020-AF53-E43DF40D50E7}"/>
                </a:ext>
              </a:extLst>
            </p:cNvPr>
            <p:cNvSpPr/>
            <p:nvPr/>
          </p:nvSpPr>
          <p:spPr>
            <a:xfrm>
              <a:off x="6534150" y="1917700"/>
              <a:ext cx="311150" cy="1193800"/>
            </a:xfrm>
            <a:prstGeom prst="rightBrace">
              <a:avLst>
                <a:gd name="adj1" fmla="val 552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77EC3FE-3C3C-4C22-B310-56515696AB0A}"/>
                </a:ext>
              </a:extLst>
            </p:cNvPr>
            <p:cNvSpPr txBox="1"/>
            <p:nvPr/>
          </p:nvSpPr>
          <p:spPr>
            <a:xfrm>
              <a:off x="6959600" y="2349499"/>
              <a:ext cx="1593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EA83A"/>
                  </a:solidFill>
                  <a:latin typeface="Consolas" panose="020B0609020204030204" pitchFamily="49" charset="0"/>
                </a:rPr>
                <a:t>Funktion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FC50D52-1E97-47B0-AD06-2B97FFEAA3E4}"/>
              </a:ext>
            </a:extLst>
          </p:cNvPr>
          <p:cNvGrpSpPr/>
          <p:nvPr/>
        </p:nvGrpSpPr>
        <p:grpSpPr>
          <a:xfrm>
            <a:off x="7879800" y="3427164"/>
            <a:ext cx="997500" cy="454224"/>
            <a:chOff x="6534150" y="2657276"/>
            <a:chExt cx="997500" cy="454224"/>
          </a:xfrm>
        </p:grpSpPr>
        <p:sp>
          <p:nvSpPr>
            <p:cNvPr id="13" name="Geschweifte Klammer rechts 12">
              <a:extLst>
                <a:ext uri="{FF2B5EF4-FFF2-40B4-BE49-F238E27FC236}">
                  <a16:creationId xmlns:a16="http://schemas.microsoft.com/office/drawing/2014/main" id="{85E630DE-45CE-4687-83C0-9DF10E8FBEBB}"/>
                </a:ext>
              </a:extLst>
            </p:cNvPr>
            <p:cNvSpPr/>
            <p:nvPr/>
          </p:nvSpPr>
          <p:spPr>
            <a:xfrm>
              <a:off x="6534150" y="2657276"/>
              <a:ext cx="311150" cy="454224"/>
            </a:xfrm>
            <a:prstGeom prst="rightBrace">
              <a:avLst>
                <a:gd name="adj1" fmla="val 12415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BB556B5-0709-464D-BBC2-5D609893057F}"/>
                </a:ext>
              </a:extLst>
            </p:cNvPr>
            <p:cNvSpPr txBox="1"/>
            <p:nvPr/>
          </p:nvSpPr>
          <p:spPr>
            <a:xfrm>
              <a:off x="6845300" y="2730499"/>
              <a:ext cx="686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EA83A"/>
                  </a:solidFill>
                  <a:latin typeface="Consolas" panose="020B0609020204030204" pitchFamily="49" charset="0"/>
                </a:rPr>
                <a:t>Loop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F187323-1ED3-4FA1-B58E-C039CAAC65CE}"/>
              </a:ext>
            </a:extLst>
          </p:cNvPr>
          <p:cNvGrpSpPr/>
          <p:nvPr/>
        </p:nvGrpSpPr>
        <p:grpSpPr>
          <a:xfrm>
            <a:off x="6119340" y="3692573"/>
            <a:ext cx="1977115" cy="584779"/>
            <a:chOff x="6119340" y="3692573"/>
            <a:chExt cx="1977115" cy="584779"/>
          </a:xfrm>
        </p:grpSpPr>
        <p:sp>
          <p:nvSpPr>
            <p:cNvPr id="7" name="Geschweifte Klammer rechts 6">
              <a:extLst>
                <a:ext uri="{FF2B5EF4-FFF2-40B4-BE49-F238E27FC236}">
                  <a16:creationId xmlns:a16="http://schemas.microsoft.com/office/drawing/2014/main" id="{361B26D0-018E-4701-97BE-2CD2005FC99E}"/>
                </a:ext>
              </a:extLst>
            </p:cNvPr>
            <p:cNvSpPr/>
            <p:nvPr/>
          </p:nvSpPr>
          <p:spPr>
            <a:xfrm rot="5400000">
              <a:off x="6818411" y="3344810"/>
              <a:ext cx="307776" cy="1003301"/>
            </a:xfrm>
            <a:prstGeom prst="rightBrace">
              <a:avLst>
                <a:gd name="adj1" fmla="val 26901"/>
                <a:gd name="adj2" fmla="val 5123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1213A62-0A15-4886-A844-E8CD34611A2E}"/>
                </a:ext>
              </a:extLst>
            </p:cNvPr>
            <p:cNvSpPr txBox="1"/>
            <p:nvPr/>
          </p:nvSpPr>
          <p:spPr>
            <a:xfrm>
              <a:off x="6119340" y="3969575"/>
              <a:ext cx="197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>
                  <a:solidFill>
                    <a:srgbClr val="FEA83A"/>
                  </a:solidFill>
                  <a:latin typeface="Consolas" panose="020B0609020204030204" pitchFamily="49" charset="0"/>
                </a:rPr>
                <a:t>start</a:t>
              </a:r>
              <a:r>
                <a:rPr lang="de-CH" dirty="0">
                  <a:solidFill>
                    <a:srgbClr val="FEA83A"/>
                  </a:solidFill>
                  <a:latin typeface="Consolas" panose="020B0609020204030204" pitchFamily="49" charset="0"/>
                </a:rPr>
                <a:t>, end, </a:t>
              </a:r>
              <a:r>
                <a:rPr lang="de-CH" dirty="0" err="1">
                  <a:solidFill>
                    <a:srgbClr val="FEA83A"/>
                  </a:solidFill>
                  <a:latin typeface="Consolas" panose="020B0609020204030204" pitchFamily="49" charset="0"/>
                </a:rPr>
                <a:t>step</a:t>
              </a:r>
              <a:endParaRPr lang="de-CH" dirty="0">
                <a:solidFill>
                  <a:srgbClr val="FEA83A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0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8A9AA-51F6-46E4-B92E-CF90D29B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38E6C3-347E-4096-B67B-E976D50CC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346153" cy="3416400"/>
          </a:xfrm>
        </p:spPr>
        <p:txBody>
          <a:bodyPr/>
          <a:lstStyle/>
          <a:p>
            <a:r>
              <a:rPr lang="de-CH" dirty="0"/>
              <a:t>Neues Skript unter </a:t>
            </a:r>
            <a:r>
              <a:rPr lang="de-CH" dirty="0">
                <a:latin typeface="Consolas" panose="020B0609020204030204" pitchFamily="49" charset="0"/>
              </a:rPr>
              <a:t>programming-basics/code/jump.py</a:t>
            </a:r>
          </a:p>
          <a:p>
            <a:r>
              <a:rPr lang="de-CH" dirty="0"/>
              <a:t>Erstelle eine Funktion </a:t>
            </a:r>
            <a:r>
              <a:rPr lang="de-CH" sz="1600" dirty="0">
                <a:latin typeface="Consolas" panose="020B0609020204030204" pitchFamily="49" charset="0"/>
              </a:rPr>
              <a:t>jump()</a:t>
            </a:r>
            <a:r>
              <a:rPr lang="de-CH" dirty="0"/>
              <a:t>, welche ein Zickzack zeichnet. Danach soll bei </a:t>
            </a:r>
            <a:r>
              <a:rPr lang="de-CH" sz="1600" dirty="0" err="1">
                <a:latin typeface="Consolas" panose="020B0609020204030204" pitchFamily="49" charset="0"/>
              </a:rPr>
              <a:t>forward</a:t>
            </a:r>
            <a:r>
              <a:rPr lang="de-CH" sz="1600" dirty="0">
                <a:latin typeface="Consolas" panose="020B0609020204030204" pitchFamily="49" charset="0"/>
              </a:rPr>
              <a:t>()</a:t>
            </a:r>
            <a:r>
              <a:rPr lang="de-CH" dirty="0"/>
              <a:t> die Richtung wieder gleich sein wie zuvor.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114300" indent="0">
              <a:buNone/>
            </a:pPr>
            <a:r>
              <a:rPr lang="de-CH" dirty="0">
                <a:sym typeface="Wingdings" panose="05000000000000000000" pitchFamily="2" charset="2"/>
              </a:rPr>
              <a:t> Stagen, Committen und pushen…</a:t>
            </a:r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B0DF222-49DF-4098-87FB-9AB3CD9A99A2}"/>
              </a:ext>
            </a:extLst>
          </p:cNvPr>
          <p:cNvGrpSpPr/>
          <p:nvPr/>
        </p:nvGrpSpPr>
        <p:grpSpPr>
          <a:xfrm>
            <a:off x="1026524" y="2251798"/>
            <a:ext cx="3458252" cy="1217754"/>
            <a:chOff x="975071" y="1956372"/>
            <a:chExt cx="3458252" cy="1217754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431AB25-DEBC-4302-8AF1-C3DD630AF435}"/>
                </a:ext>
              </a:extLst>
            </p:cNvPr>
            <p:cNvGrpSpPr/>
            <p:nvPr/>
          </p:nvGrpSpPr>
          <p:grpSpPr>
            <a:xfrm>
              <a:off x="975071" y="1956372"/>
              <a:ext cx="3458252" cy="615378"/>
              <a:chOff x="832061" y="1928474"/>
              <a:chExt cx="3458252" cy="615378"/>
            </a:xfrm>
          </p:grpSpPr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C8B1BCAB-F572-4CCE-8AFE-84C43D714010}"/>
                  </a:ext>
                </a:extLst>
              </p:cNvPr>
              <p:cNvCxnSpPr/>
              <p:nvPr/>
            </p:nvCxnSpPr>
            <p:spPr>
              <a:xfrm>
                <a:off x="832061" y="2539518"/>
                <a:ext cx="143010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AE66F86-4329-4DAC-A440-FACA8C3AA7B7}"/>
                  </a:ext>
                </a:extLst>
              </p:cNvPr>
              <p:cNvCxnSpPr/>
              <p:nvPr/>
            </p:nvCxnSpPr>
            <p:spPr>
              <a:xfrm>
                <a:off x="2860209" y="2539518"/>
                <a:ext cx="143010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C5199DEB-B7D3-4A17-9FD4-BD9FC07840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2165" y="1928474"/>
                <a:ext cx="299022" cy="6110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C53C035B-1521-4DFD-AAE8-C2FC5A0696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1187" y="1932808"/>
                <a:ext cx="299022" cy="6110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D260B224-1835-44BE-A3B6-24E368A477EB}"/>
                </a:ext>
              </a:extLst>
            </p:cNvPr>
            <p:cNvSpPr/>
            <p:nvPr/>
          </p:nvSpPr>
          <p:spPr>
            <a:xfrm rot="16200000">
              <a:off x="2612581" y="2465236"/>
              <a:ext cx="183233" cy="598044"/>
            </a:xfrm>
            <a:prstGeom prst="leftBrac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0D30646-4C02-448D-8B77-BA7B1792D026}"/>
                </a:ext>
              </a:extLst>
            </p:cNvPr>
            <p:cNvSpPr txBox="1"/>
            <p:nvPr/>
          </p:nvSpPr>
          <p:spPr>
            <a:xfrm>
              <a:off x="2335837" y="2866349"/>
              <a:ext cx="78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«jump»</a:t>
              </a: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679A9CD8-B4E4-435D-9392-496502A5C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4" b="39567"/>
          <a:stretch/>
        </p:blipFill>
        <p:spPr>
          <a:xfrm>
            <a:off x="6878855" y="2056197"/>
            <a:ext cx="1778998" cy="10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8A9AA-51F6-46E4-B92E-CF90D29B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Übung…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38E6C3-347E-4096-B67B-E976D50CC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Erzeuge folgendes Resultat: </a:t>
            </a:r>
            <a:br>
              <a:rPr lang="de-CH" dirty="0"/>
            </a:br>
            <a:r>
              <a:rPr lang="de-CH">
                <a:sym typeface="Wingdings" panose="05000000000000000000" pitchFamily="2" charset="2"/>
              </a:rPr>
              <a:t> Committen </a:t>
            </a:r>
            <a:r>
              <a:rPr lang="de-CH" dirty="0">
                <a:sym typeface="Wingdings" panose="05000000000000000000" pitchFamily="2" charset="2"/>
              </a:rPr>
              <a:t>;)</a:t>
            </a:r>
            <a:br>
              <a:rPr lang="de-CH" dirty="0"/>
            </a:br>
            <a:endParaRPr lang="de-CH" dirty="0"/>
          </a:p>
          <a:p>
            <a:r>
              <a:rPr lang="de-CH" dirty="0"/>
              <a:t>Modifiziere </a:t>
            </a:r>
            <a:r>
              <a:rPr lang="de-CH" dirty="0">
                <a:latin typeface="Consolas" panose="020B0609020204030204" pitchFamily="49" charset="0"/>
              </a:rPr>
              <a:t>jump()</a:t>
            </a:r>
            <a:r>
              <a:rPr lang="de-CH" dirty="0"/>
              <a:t> so, dass die Sprunghöhe angegeben werden kann:</a:t>
            </a:r>
            <a:br>
              <a:rPr lang="de-CH" dirty="0"/>
            </a:br>
            <a:r>
              <a:rPr lang="de-CH" dirty="0">
                <a:latin typeface="Consolas" panose="020B0609020204030204" pitchFamily="49" charset="0"/>
              </a:rPr>
              <a:t>jump(20)</a:t>
            </a:r>
            <a:br>
              <a:rPr lang="de-CH" dirty="0">
                <a:latin typeface="Consolas" panose="020B0609020204030204" pitchFamily="49" charset="0"/>
              </a:rPr>
            </a:br>
            <a:r>
              <a:rPr lang="de-CH" dirty="0"/>
              <a:t>… und erzeuge folgendes Resultat: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D30646-4C02-448D-8B77-BA7B1792D026}"/>
              </a:ext>
            </a:extLst>
          </p:cNvPr>
          <p:cNvSpPr txBox="1"/>
          <p:nvPr/>
        </p:nvSpPr>
        <p:spPr>
          <a:xfrm>
            <a:off x="2335837" y="2866349"/>
            <a:ext cx="78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EDB78-2C82-4A2D-9996-EE4192E3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28" y="1017725"/>
            <a:ext cx="2200291" cy="7239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C5C062-A99C-409E-B52D-7CA9F450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02" y="2750260"/>
            <a:ext cx="2600344" cy="84773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D66DDB1-1890-4AA8-BC33-3A716774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49" y="3265714"/>
            <a:ext cx="3351134" cy="1939314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787158-23D8-4EC3-9DF7-9AE60BFD5B47}"/>
              </a:ext>
            </a:extLst>
          </p:cNvPr>
          <p:cNvGrpSpPr/>
          <p:nvPr/>
        </p:nvGrpSpPr>
        <p:grpSpPr>
          <a:xfrm>
            <a:off x="1858945" y="3230545"/>
            <a:ext cx="5350746" cy="1421842"/>
            <a:chOff x="1858945" y="3230545"/>
            <a:chExt cx="5350746" cy="142184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EBE28542-7DC4-40F0-BEC9-833DFE418A28}"/>
                </a:ext>
              </a:extLst>
            </p:cNvPr>
            <p:cNvSpPr/>
            <p:nvPr/>
          </p:nvSpPr>
          <p:spPr>
            <a:xfrm>
              <a:off x="1858945" y="3230545"/>
              <a:ext cx="476892" cy="4672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B804A65D-4AEB-46B4-8680-8CBE0763EB2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335837" y="3466681"/>
              <a:ext cx="2085437" cy="8465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9C348E31-1101-4F06-B8BE-10A1FD99A8E9}"/>
                </a:ext>
              </a:extLst>
            </p:cNvPr>
            <p:cNvSpPr/>
            <p:nvPr/>
          </p:nvSpPr>
          <p:spPr>
            <a:xfrm>
              <a:off x="4421274" y="3974123"/>
              <a:ext cx="2788417" cy="678264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CH" dirty="0"/>
                <a:t>Standardwert definieren:</a:t>
              </a:r>
              <a:br>
                <a:rPr lang="de-CH" dirty="0"/>
              </a:br>
              <a:r>
                <a:rPr lang="de-CH" dirty="0">
                  <a:latin typeface="Consolas" panose="020B0609020204030204" pitchFamily="49" charset="0"/>
                </a:rPr>
                <a:t>jump() </a:t>
              </a:r>
              <a:r>
                <a:rPr lang="de-CH" dirty="0"/>
                <a:t>setzt </a:t>
              </a:r>
              <a:r>
                <a:rPr lang="de-CH" dirty="0" err="1">
                  <a:latin typeface="Consolas" panose="020B0609020204030204" pitchFamily="49" charset="0"/>
                </a:rPr>
                <a:t>height</a:t>
              </a:r>
              <a:r>
                <a:rPr lang="de-CH" dirty="0"/>
                <a:t> auf </a:t>
              </a:r>
              <a:r>
                <a:rPr lang="de-CH" dirty="0">
                  <a:latin typeface="Consolas" panose="020B0609020204030204" pitchFamily="49" charset="0"/>
                </a:rPr>
                <a:t>20</a:t>
              </a:r>
              <a:r>
                <a:rPr lang="de-CH" dirty="0"/>
                <a:t>,</a:t>
              </a:r>
              <a:br>
                <a:rPr lang="de-CH" dirty="0"/>
              </a:br>
              <a:r>
                <a:rPr lang="de-CH" dirty="0">
                  <a:latin typeface="Consolas" panose="020B0609020204030204" pitchFamily="49" charset="0"/>
                </a:rPr>
                <a:t>jump(50) </a:t>
              </a:r>
              <a:r>
                <a:rPr lang="de-CH" dirty="0"/>
                <a:t>setzt </a:t>
              </a:r>
              <a:r>
                <a:rPr lang="de-CH" dirty="0" err="1">
                  <a:latin typeface="Consolas" panose="020B0609020204030204" pitchFamily="49" charset="0"/>
                </a:rPr>
                <a:t>height</a:t>
              </a:r>
              <a:r>
                <a:rPr lang="de-CH" dirty="0"/>
                <a:t> auf </a:t>
              </a:r>
              <a:r>
                <a:rPr lang="de-CH" dirty="0">
                  <a:latin typeface="Consolas" panose="020B0609020204030204" pitchFamily="49" charset="0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Microsoft Office PowerPoint</Application>
  <PresentationFormat>Bildschirmpräsentation (16:9)</PresentationFormat>
  <Paragraphs>191</Paragraphs>
  <Slides>34</Slides>
  <Notes>24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Wingdings</vt:lpstr>
      <vt:lpstr>Roboto</vt:lpstr>
      <vt:lpstr>Consolas</vt:lpstr>
      <vt:lpstr>Arial</vt:lpstr>
      <vt:lpstr>Simple Light</vt:lpstr>
      <vt:lpstr>Programming Basics</vt:lpstr>
      <vt:lpstr>Heute</vt:lpstr>
      <vt:lpstr>https://kahoot.it/ </vt:lpstr>
      <vt:lpstr>Arbeitsfluss Git + Github</vt:lpstr>
      <vt:lpstr>KISS </vt:lpstr>
      <vt:lpstr>Modularität </vt:lpstr>
      <vt:lpstr>Modularität - Funktionen</vt:lpstr>
      <vt:lpstr>Übung</vt:lpstr>
      <vt:lpstr>Übung…</vt:lpstr>
      <vt:lpstr>Pause</vt:lpstr>
      <vt:lpstr>Buch Kapitel 2&amp;3: Flowcontrol &amp; Functions</vt:lpstr>
      <vt:lpstr>Module</vt:lpstr>
      <vt:lpstr>Module</vt:lpstr>
      <vt:lpstr>Module – in Python</vt:lpstr>
      <vt:lpstr>Python Packages</vt:lpstr>
      <vt:lpstr>PIP – Pythons Paketverwaltung</vt:lpstr>
      <vt:lpstr>PIP – in VS Code</vt:lpstr>
      <vt:lpstr>PowerPoint-Präsentation</vt:lpstr>
      <vt:lpstr>Pause</vt:lpstr>
      <vt:lpstr>Übung: UML umsetzen….</vt:lpstr>
      <vt:lpstr>Kann der Code vereinfacht werden?</vt:lpstr>
      <vt:lpstr>UML zu Code</vt:lpstr>
      <vt:lpstr>Visualisierung von Prozentzahlen</vt:lpstr>
      <vt:lpstr>Sammeldatentypen!</vt:lpstr>
      <vt:lpstr>Listen</vt:lpstr>
      <vt:lpstr>Pause</vt:lpstr>
      <vt:lpstr>Wie könnte man sowas ausgeben?</vt:lpstr>
      <vt:lpstr>Klassiker für Dictionaries!</vt:lpstr>
      <vt:lpstr>Funktionen dokumentieren:</vt:lpstr>
      <vt:lpstr>Funktionen dokumentieren mit Typisierung</vt:lpstr>
      <vt:lpstr>Vorteile bei angegebenen Typen: Autocomplete!</vt:lpstr>
      <vt:lpstr>Aktuell: Autocomplete schafft die Basics…</vt:lpstr>
      <vt:lpstr>Vorteile bei angegebenen Typen: Autocomplete!</vt:lpstr>
      <vt:lpstr>Dictionaries &amp; Strings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2024-10-01T06:12:05Z</dcterms:modified>
</cp:coreProperties>
</file>